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Aileron Heavy" pitchFamily="2" charset="77"/>
      <p:regular r:id="rId18"/>
      <p:bold r:id="rId19"/>
    </p:embeddedFont>
    <p:embeddedFont>
      <p:font typeface="Bebas Neue Bold" panose="020B0606020202050201" pitchFamily="34" charset="77"/>
      <p:regular r:id="rId20"/>
      <p:bold r:id="rId21"/>
    </p:embeddedFont>
    <p:embeddedFont>
      <p:font typeface="Montaser Arabic" pitchFamily="2" charset="-78"/>
      <p:regular r:id="rId22"/>
    </p:embeddedFont>
    <p:embeddedFont>
      <p:font typeface="Montaser Arabic Medium" pitchFamily="2" charset="-78"/>
      <p:regular r:id="rId23"/>
    </p:embeddedFont>
    <p:embeddedFont>
      <p:font typeface="Montserrat" pitchFamily="2" charset="77"/>
      <p:regular r:id="rId24"/>
      <p:bold r:id="rId25"/>
      <p:italic r:id="rId26"/>
      <p:boldItalic r:id="rId27"/>
    </p:embeddedFont>
    <p:embeddedFont>
      <p:font typeface="Montserrat Bold" pitchFamily="2" charset="77"/>
      <p:regular r:id="rId28"/>
      <p:bold r:id="rId29"/>
    </p:embeddedFont>
    <p:embeddedFont>
      <p:font typeface="Montserrat Classic" pitchFamily="2" charset="77"/>
      <p:regular r:id="rId30"/>
    </p:embeddedFont>
    <p:embeddedFont>
      <p:font typeface="Montserrat Classic Bold" pitchFamily="2" charset="77"/>
      <p:regular r:id="rId31"/>
      <p:bold r:id="rId32"/>
    </p:embeddedFont>
    <p:embeddedFont>
      <p:font typeface="Montserrat Medium" panose="020F0502020204030204" pitchFamily="34" charset="0"/>
      <p:regular r:id="rId33"/>
      <p: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626" autoAdjust="0"/>
  </p:normalViewPr>
  <p:slideViewPr>
    <p:cSldViewPr>
      <p:cViewPr varScale="1">
        <p:scale>
          <a:sx n="70" d="100"/>
          <a:sy n="70" d="100"/>
        </p:scale>
        <p:origin x="848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30.svg"/><Relationship Id="rId7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4.svg"/><Relationship Id="rId7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0.svg"/><Relationship Id="rId7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sv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53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213631">
            <a:off x="-3214849" y="6613128"/>
            <a:ext cx="9432206" cy="8229600"/>
          </a:xfrm>
          <a:custGeom>
            <a:avLst/>
            <a:gdLst/>
            <a:ahLst/>
            <a:cxnLst/>
            <a:rect l="l" t="t" r="r" b="b"/>
            <a:pathLst>
              <a:path w="9432206" h="8229600">
                <a:moveTo>
                  <a:pt x="0" y="0"/>
                </a:moveTo>
                <a:lnTo>
                  <a:pt x="9432206" y="0"/>
                </a:lnTo>
                <a:lnTo>
                  <a:pt x="94322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3" name="Freeform 3"/>
          <p:cNvSpPr/>
          <p:nvPr/>
        </p:nvSpPr>
        <p:spPr>
          <a:xfrm rot="-4942311">
            <a:off x="9475851" y="-2512294"/>
            <a:ext cx="13670650" cy="12631446"/>
          </a:xfrm>
          <a:custGeom>
            <a:avLst/>
            <a:gdLst/>
            <a:ahLst/>
            <a:cxnLst/>
            <a:rect l="l" t="t" r="r" b="b"/>
            <a:pathLst>
              <a:path w="13670650" h="12631446">
                <a:moveTo>
                  <a:pt x="0" y="0"/>
                </a:moveTo>
                <a:lnTo>
                  <a:pt x="13670649" y="0"/>
                </a:lnTo>
                <a:lnTo>
                  <a:pt x="13670649" y="12631446"/>
                </a:lnTo>
                <a:lnTo>
                  <a:pt x="0" y="126314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4" name="TextBox 4"/>
          <p:cNvSpPr txBox="1"/>
          <p:nvPr/>
        </p:nvSpPr>
        <p:spPr>
          <a:xfrm>
            <a:off x="15774274" y="9239250"/>
            <a:ext cx="11443964" cy="399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25"/>
              </a:lnSpc>
              <a:spcBef>
                <a:spcPct val="0"/>
              </a:spcBef>
            </a:pPr>
            <a:r>
              <a:rPr lang="en-US" sz="2540" spc="7">
                <a:solidFill>
                  <a:srgbClr val="FAF6F5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2024-2025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406117" y="4000045"/>
            <a:ext cx="11475767" cy="1411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78"/>
              </a:lnSpc>
            </a:pPr>
            <a:r>
              <a:rPr lang="en-US" sz="10578" b="1" i="1">
                <a:solidFill>
                  <a:srgbClr val="FAF6F5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ID AUTOMATION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406117" y="5748561"/>
            <a:ext cx="11443964" cy="626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4"/>
              </a:lnSpc>
            </a:pPr>
            <a:r>
              <a:rPr lang="en-US" sz="4591" b="1" i="1" spc="82">
                <a:solidFill>
                  <a:srgbClr val="FAF6F5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servicios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53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238279" y="3316875"/>
            <a:ext cx="1708780" cy="1454599"/>
          </a:xfrm>
          <a:custGeom>
            <a:avLst/>
            <a:gdLst/>
            <a:ahLst/>
            <a:cxnLst/>
            <a:rect l="l" t="t" r="r" b="b"/>
            <a:pathLst>
              <a:path w="1708780" h="1454599">
                <a:moveTo>
                  <a:pt x="1708780" y="0"/>
                </a:moveTo>
                <a:lnTo>
                  <a:pt x="0" y="0"/>
                </a:lnTo>
                <a:lnTo>
                  <a:pt x="0" y="1454599"/>
                </a:lnTo>
                <a:lnTo>
                  <a:pt x="1708780" y="1454599"/>
                </a:lnTo>
                <a:lnTo>
                  <a:pt x="170878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ES_tradnl"/>
          </a:p>
        </p:txBody>
      </p:sp>
      <p:sp>
        <p:nvSpPr>
          <p:cNvPr id="3" name="Freeform 3"/>
          <p:cNvSpPr/>
          <p:nvPr/>
        </p:nvSpPr>
        <p:spPr>
          <a:xfrm>
            <a:off x="-372621" y="-539120"/>
            <a:ext cx="1283418" cy="1743183"/>
          </a:xfrm>
          <a:custGeom>
            <a:avLst/>
            <a:gdLst/>
            <a:ahLst/>
            <a:cxnLst/>
            <a:rect l="l" t="t" r="r" b="b"/>
            <a:pathLst>
              <a:path w="1283418" h="1743183">
                <a:moveTo>
                  <a:pt x="0" y="0"/>
                </a:moveTo>
                <a:lnTo>
                  <a:pt x="1283418" y="0"/>
                </a:lnTo>
                <a:lnTo>
                  <a:pt x="1283418" y="1743183"/>
                </a:lnTo>
                <a:lnTo>
                  <a:pt x="0" y="17431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4" name="Freeform 4"/>
          <p:cNvSpPr/>
          <p:nvPr/>
        </p:nvSpPr>
        <p:spPr>
          <a:xfrm>
            <a:off x="17484768" y="9415409"/>
            <a:ext cx="1283418" cy="1743183"/>
          </a:xfrm>
          <a:custGeom>
            <a:avLst/>
            <a:gdLst/>
            <a:ahLst/>
            <a:cxnLst/>
            <a:rect l="l" t="t" r="r" b="b"/>
            <a:pathLst>
              <a:path w="1283418" h="1743183">
                <a:moveTo>
                  <a:pt x="0" y="0"/>
                </a:moveTo>
                <a:lnTo>
                  <a:pt x="1283419" y="0"/>
                </a:lnTo>
                <a:lnTo>
                  <a:pt x="1283419" y="1743182"/>
                </a:lnTo>
                <a:lnTo>
                  <a:pt x="0" y="1743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grpSp>
        <p:nvGrpSpPr>
          <p:cNvPr id="5" name="Group 5"/>
          <p:cNvGrpSpPr/>
          <p:nvPr/>
        </p:nvGrpSpPr>
        <p:grpSpPr>
          <a:xfrm>
            <a:off x="5898124" y="1431744"/>
            <a:ext cx="6072902" cy="1427931"/>
            <a:chOff x="0" y="0"/>
            <a:chExt cx="2231743" cy="52475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31743" cy="524753"/>
            </a:xfrm>
            <a:custGeom>
              <a:avLst/>
              <a:gdLst/>
              <a:ahLst/>
              <a:cxnLst/>
              <a:rect l="l" t="t" r="r" b="b"/>
              <a:pathLst>
                <a:path w="2231743" h="524753">
                  <a:moveTo>
                    <a:pt x="2028543" y="0"/>
                  </a:moveTo>
                  <a:cubicBezTo>
                    <a:pt x="2140768" y="0"/>
                    <a:pt x="2231743" y="117470"/>
                    <a:pt x="2231743" y="262377"/>
                  </a:cubicBezTo>
                  <a:cubicBezTo>
                    <a:pt x="2231743" y="407283"/>
                    <a:pt x="2140768" y="524753"/>
                    <a:pt x="2028543" y="524753"/>
                  </a:cubicBezTo>
                  <a:lnTo>
                    <a:pt x="203200" y="524753"/>
                  </a:lnTo>
                  <a:cubicBezTo>
                    <a:pt x="90976" y="524753"/>
                    <a:pt x="0" y="407283"/>
                    <a:pt x="0" y="262377"/>
                  </a:cubicBezTo>
                  <a:cubicBezTo>
                    <a:pt x="0" y="117470"/>
                    <a:pt x="90976" y="0"/>
                    <a:pt x="203200" y="0"/>
                  </a:cubicBezTo>
                  <a:lnTo>
                    <a:pt x="2028543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s-ES_trad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2231743" cy="5342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616956" y="1652971"/>
            <a:ext cx="4635239" cy="1203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5"/>
              </a:lnSpc>
            </a:pPr>
            <a:r>
              <a:rPr lang="en-US" sz="4399" b="1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2.MAntenimiento preventivo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258830" y="5500786"/>
            <a:ext cx="2271332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Limpieza de Equipos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053625" y="3643489"/>
            <a:ext cx="2970955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Inspección Regular de Equipos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633887" y="3838752"/>
            <a:ext cx="2970955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Peinado de Cables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847841" y="5470114"/>
            <a:ext cx="2970955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Optimización del Rendimiento</a:t>
            </a:r>
          </a:p>
        </p:txBody>
      </p:sp>
      <p:sp>
        <p:nvSpPr>
          <p:cNvPr id="13" name="Freeform 13"/>
          <p:cNvSpPr/>
          <p:nvPr/>
        </p:nvSpPr>
        <p:spPr>
          <a:xfrm rot="1870132">
            <a:off x="-6910087" y="-6198348"/>
            <a:ext cx="11490819" cy="11318456"/>
          </a:xfrm>
          <a:custGeom>
            <a:avLst/>
            <a:gdLst/>
            <a:ahLst/>
            <a:cxnLst/>
            <a:rect l="l" t="t" r="r" b="b"/>
            <a:pathLst>
              <a:path w="11490819" h="11318456">
                <a:moveTo>
                  <a:pt x="0" y="0"/>
                </a:moveTo>
                <a:lnTo>
                  <a:pt x="11490818" y="0"/>
                </a:lnTo>
                <a:lnTo>
                  <a:pt x="11490818" y="11318457"/>
                </a:lnTo>
                <a:lnTo>
                  <a:pt x="0" y="113184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14" name="Freeform 14"/>
          <p:cNvSpPr/>
          <p:nvPr/>
        </p:nvSpPr>
        <p:spPr>
          <a:xfrm rot="2830394">
            <a:off x="11245351" y="6136967"/>
            <a:ext cx="11490819" cy="11318456"/>
          </a:xfrm>
          <a:custGeom>
            <a:avLst/>
            <a:gdLst/>
            <a:ahLst/>
            <a:cxnLst/>
            <a:rect l="l" t="t" r="r" b="b"/>
            <a:pathLst>
              <a:path w="11490819" h="11318456">
                <a:moveTo>
                  <a:pt x="0" y="0"/>
                </a:moveTo>
                <a:lnTo>
                  <a:pt x="11490819" y="0"/>
                </a:lnTo>
                <a:lnTo>
                  <a:pt x="11490819" y="11318457"/>
                </a:lnTo>
                <a:lnTo>
                  <a:pt x="0" y="113184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15" name="Freeform 15"/>
          <p:cNvSpPr/>
          <p:nvPr/>
        </p:nvSpPr>
        <p:spPr>
          <a:xfrm>
            <a:off x="7737634" y="3785367"/>
            <a:ext cx="2812732" cy="2812732"/>
          </a:xfrm>
          <a:custGeom>
            <a:avLst/>
            <a:gdLst/>
            <a:ahLst/>
            <a:cxnLst/>
            <a:rect l="l" t="t" r="r" b="b"/>
            <a:pathLst>
              <a:path w="2812732" h="2812732">
                <a:moveTo>
                  <a:pt x="0" y="0"/>
                </a:moveTo>
                <a:lnTo>
                  <a:pt x="2812732" y="0"/>
                </a:lnTo>
                <a:lnTo>
                  <a:pt x="2812732" y="2812732"/>
                </a:lnTo>
                <a:lnTo>
                  <a:pt x="0" y="28127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16" name="TextBox 16"/>
          <p:cNvSpPr txBox="1"/>
          <p:nvPr/>
        </p:nvSpPr>
        <p:spPr>
          <a:xfrm>
            <a:off x="2549154" y="7007674"/>
            <a:ext cx="2475426" cy="2715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Revisión de Vida Útil de Baterías en escaners inalámbricos y computo móvil multi-vendor.</a:t>
            </a:r>
          </a:p>
          <a:p>
            <a:pPr algn="l">
              <a:lnSpc>
                <a:spcPts val="3080"/>
              </a:lnSpc>
            </a:pPr>
            <a:endParaRPr lang="en-US" sz="2200" b="1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7" name="Freeform 17"/>
          <p:cNvSpPr/>
          <p:nvPr/>
        </p:nvSpPr>
        <p:spPr>
          <a:xfrm flipH="1">
            <a:off x="4530161" y="5143500"/>
            <a:ext cx="1708780" cy="1454599"/>
          </a:xfrm>
          <a:custGeom>
            <a:avLst/>
            <a:gdLst/>
            <a:ahLst/>
            <a:cxnLst/>
            <a:rect l="l" t="t" r="r" b="b"/>
            <a:pathLst>
              <a:path w="1708780" h="1454599">
                <a:moveTo>
                  <a:pt x="1708780" y="0"/>
                </a:moveTo>
                <a:lnTo>
                  <a:pt x="0" y="0"/>
                </a:lnTo>
                <a:lnTo>
                  <a:pt x="0" y="1454599"/>
                </a:lnTo>
                <a:lnTo>
                  <a:pt x="1708780" y="1454599"/>
                </a:lnTo>
                <a:lnTo>
                  <a:pt x="170878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ES_tradnl"/>
          </a:p>
        </p:txBody>
      </p:sp>
      <p:sp>
        <p:nvSpPr>
          <p:cNvPr id="18" name="Freeform 18"/>
          <p:cNvSpPr/>
          <p:nvPr/>
        </p:nvSpPr>
        <p:spPr>
          <a:xfrm flipH="1">
            <a:off x="5384551" y="6969574"/>
            <a:ext cx="1708780" cy="1454599"/>
          </a:xfrm>
          <a:custGeom>
            <a:avLst/>
            <a:gdLst/>
            <a:ahLst/>
            <a:cxnLst/>
            <a:rect l="l" t="t" r="r" b="b"/>
            <a:pathLst>
              <a:path w="1708780" h="1454599">
                <a:moveTo>
                  <a:pt x="1708780" y="0"/>
                </a:moveTo>
                <a:lnTo>
                  <a:pt x="0" y="0"/>
                </a:lnTo>
                <a:lnTo>
                  <a:pt x="0" y="1454599"/>
                </a:lnTo>
                <a:lnTo>
                  <a:pt x="1708780" y="1454599"/>
                </a:lnTo>
                <a:lnTo>
                  <a:pt x="170878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ES_tradnl"/>
          </a:p>
        </p:txBody>
      </p:sp>
      <p:sp>
        <p:nvSpPr>
          <p:cNvPr id="19" name="Freeform 19"/>
          <p:cNvSpPr/>
          <p:nvPr/>
        </p:nvSpPr>
        <p:spPr>
          <a:xfrm>
            <a:off x="11340941" y="3316875"/>
            <a:ext cx="1708780" cy="1454599"/>
          </a:xfrm>
          <a:custGeom>
            <a:avLst/>
            <a:gdLst/>
            <a:ahLst/>
            <a:cxnLst/>
            <a:rect l="l" t="t" r="r" b="b"/>
            <a:pathLst>
              <a:path w="1708780" h="1454599">
                <a:moveTo>
                  <a:pt x="0" y="0"/>
                </a:moveTo>
                <a:lnTo>
                  <a:pt x="1708780" y="0"/>
                </a:lnTo>
                <a:lnTo>
                  <a:pt x="1708780" y="1454599"/>
                </a:lnTo>
                <a:lnTo>
                  <a:pt x="0" y="14545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ES_tradnl"/>
          </a:p>
        </p:txBody>
      </p:sp>
      <p:sp>
        <p:nvSpPr>
          <p:cNvPr id="20" name="Freeform 20"/>
          <p:cNvSpPr/>
          <p:nvPr/>
        </p:nvSpPr>
        <p:spPr>
          <a:xfrm>
            <a:off x="11607641" y="5228674"/>
            <a:ext cx="1708780" cy="1454599"/>
          </a:xfrm>
          <a:custGeom>
            <a:avLst/>
            <a:gdLst/>
            <a:ahLst/>
            <a:cxnLst/>
            <a:rect l="l" t="t" r="r" b="b"/>
            <a:pathLst>
              <a:path w="1708780" h="1454599">
                <a:moveTo>
                  <a:pt x="0" y="0"/>
                </a:moveTo>
                <a:lnTo>
                  <a:pt x="1708780" y="0"/>
                </a:lnTo>
                <a:lnTo>
                  <a:pt x="1708780" y="1454599"/>
                </a:lnTo>
                <a:lnTo>
                  <a:pt x="0" y="14545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ES_tradnl"/>
          </a:p>
        </p:txBody>
      </p:sp>
      <p:sp>
        <p:nvSpPr>
          <p:cNvPr id="21" name="Freeform 21"/>
          <p:cNvSpPr/>
          <p:nvPr/>
        </p:nvSpPr>
        <p:spPr>
          <a:xfrm>
            <a:off x="11116636" y="7055299"/>
            <a:ext cx="1708780" cy="1454599"/>
          </a:xfrm>
          <a:custGeom>
            <a:avLst/>
            <a:gdLst/>
            <a:ahLst/>
            <a:cxnLst/>
            <a:rect l="l" t="t" r="r" b="b"/>
            <a:pathLst>
              <a:path w="1708780" h="1454599">
                <a:moveTo>
                  <a:pt x="0" y="0"/>
                </a:moveTo>
                <a:lnTo>
                  <a:pt x="1708780" y="0"/>
                </a:lnTo>
                <a:lnTo>
                  <a:pt x="1708780" y="1454599"/>
                </a:lnTo>
                <a:lnTo>
                  <a:pt x="0" y="14545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ES_tradnl"/>
          </a:p>
        </p:txBody>
      </p:sp>
      <p:sp>
        <p:nvSpPr>
          <p:cNvPr id="22" name="TextBox 22"/>
          <p:cNvSpPr txBox="1"/>
          <p:nvPr/>
        </p:nvSpPr>
        <p:spPr>
          <a:xfrm>
            <a:off x="13478415" y="7577176"/>
            <a:ext cx="2970955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Reportes Detallados</a:t>
            </a:r>
          </a:p>
        </p:txBody>
      </p:sp>
      <p:sp>
        <p:nvSpPr>
          <p:cNvPr id="23" name="Freeform 23"/>
          <p:cNvSpPr/>
          <p:nvPr/>
        </p:nvSpPr>
        <p:spPr>
          <a:xfrm>
            <a:off x="15990541" y="9062228"/>
            <a:ext cx="2030947" cy="880077"/>
          </a:xfrm>
          <a:custGeom>
            <a:avLst/>
            <a:gdLst/>
            <a:ahLst/>
            <a:cxnLst/>
            <a:rect l="l" t="t" r="r" b="b"/>
            <a:pathLst>
              <a:path w="2030947" h="880077">
                <a:moveTo>
                  <a:pt x="0" y="0"/>
                </a:moveTo>
                <a:lnTo>
                  <a:pt x="2030947" y="0"/>
                </a:lnTo>
                <a:lnTo>
                  <a:pt x="2030947" y="880077"/>
                </a:lnTo>
                <a:lnTo>
                  <a:pt x="0" y="88007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5000"/>
            </a:blip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337489" y="3316875"/>
            <a:ext cx="1979897" cy="1685387"/>
          </a:xfrm>
          <a:custGeom>
            <a:avLst/>
            <a:gdLst/>
            <a:ahLst/>
            <a:cxnLst/>
            <a:rect l="l" t="t" r="r" b="b"/>
            <a:pathLst>
              <a:path w="1979897" h="1685387">
                <a:moveTo>
                  <a:pt x="0" y="0"/>
                </a:moveTo>
                <a:lnTo>
                  <a:pt x="1979897" y="0"/>
                </a:lnTo>
                <a:lnTo>
                  <a:pt x="1979897" y="1685387"/>
                </a:lnTo>
                <a:lnTo>
                  <a:pt x="0" y="16853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ES_tradnl"/>
          </a:p>
        </p:txBody>
      </p:sp>
      <p:sp>
        <p:nvSpPr>
          <p:cNvPr id="3" name="Freeform 3"/>
          <p:cNvSpPr/>
          <p:nvPr/>
        </p:nvSpPr>
        <p:spPr>
          <a:xfrm>
            <a:off x="11337489" y="5421362"/>
            <a:ext cx="1979897" cy="1685387"/>
          </a:xfrm>
          <a:custGeom>
            <a:avLst/>
            <a:gdLst/>
            <a:ahLst/>
            <a:cxnLst/>
            <a:rect l="l" t="t" r="r" b="b"/>
            <a:pathLst>
              <a:path w="1979897" h="1685387">
                <a:moveTo>
                  <a:pt x="0" y="0"/>
                </a:moveTo>
                <a:lnTo>
                  <a:pt x="1979897" y="0"/>
                </a:lnTo>
                <a:lnTo>
                  <a:pt x="1979897" y="1685387"/>
                </a:lnTo>
                <a:lnTo>
                  <a:pt x="0" y="16853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ES_tradnl"/>
          </a:p>
        </p:txBody>
      </p:sp>
      <p:sp>
        <p:nvSpPr>
          <p:cNvPr id="4" name="Freeform 4"/>
          <p:cNvSpPr/>
          <p:nvPr/>
        </p:nvSpPr>
        <p:spPr>
          <a:xfrm flipH="1">
            <a:off x="4971080" y="3316875"/>
            <a:ext cx="1979897" cy="1685387"/>
          </a:xfrm>
          <a:custGeom>
            <a:avLst/>
            <a:gdLst/>
            <a:ahLst/>
            <a:cxnLst/>
            <a:rect l="l" t="t" r="r" b="b"/>
            <a:pathLst>
              <a:path w="1979897" h="1685387">
                <a:moveTo>
                  <a:pt x="1979897" y="0"/>
                </a:moveTo>
                <a:lnTo>
                  <a:pt x="0" y="0"/>
                </a:lnTo>
                <a:lnTo>
                  <a:pt x="0" y="1685387"/>
                </a:lnTo>
                <a:lnTo>
                  <a:pt x="1979897" y="1685387"/>
                </a:lnTo>
                <a:lnTo>
                  <a:pt x="19798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ES_tradnl"/>
          </a:p>
        </p:txBody>
      </p:sp>
      <p:sp>
        <p:nvSpPr>
          <p:cNvPr id="5" name="Freeform 5"/>
          <p:cNvSpPr/>
          <p:nvPr/>
        </p:nvSpPr>
        <p:spPr>
          <a:xfrm flipH="1">
            <a:off x="4971080" y="5421362"/>
            <a:ext cx="1979897" cy="1685387"/>
          </a:xfrm>
          <a:custGeom>
            <a:avLst/>
            <a:gdLst/>
            <a:ahLst/>
            <a:cxnLst/>
            <a:rect l="l" t="t" r="r" b="b"/>
            <a:pathLst>
              <a:path w="1979897" h="1685387">
                <a:moveTo>
                  <a:pt x="1979897" y="0"/>
                </a:moveTo>
                <a:lnTo>
                  <a:pt x="0" y="0"/>
                </a:lnTo>
                <a:lnTo>
                  <a:pt x="0" y="1685387"/>
                </a:lnTo>
                <a:lnTo>
                  <a:pt x="1979897" y="1685387"/>
                </a:lnTo>
                <a:lnTo>
                  <a:pt x="19798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ES_tradnl"/>
          </a:p>
        </p:txBody>
      </p:sp>
      <p:sp>
        <p:nvSpPr>
          <p:cNvPr id="6" name="Freeform 6"/>
          <p:cNvSpPr/>
          <p:nvPr/>
        </p:nvSpPr>
        <p:spPr>
          <a:xfrm>
            <a:off x="-372621" y="-539120"/>
            <a:ext cx="1283418" cy="1743183"/>
          </a:xfrm>
          <a:custGeom>
            <a:avLst/>
            <a:gdLst/>
            <a:ahLst/>
            <a:cxnLst/>
            <a:rect l="l" t="t" r="r" b="b"/>
            <a:pathLst>
              <a:path w="1283418" h="1743183">
                <a:moveTo>
                  <a:pt x="0" y="0"/>
                </a:moveTo>
                <a:lnTo>
                  <a:pt x="1283418" y="0"/>
                </a:lnTo>
                <a:lnTo>
                  <a:pt x="1283418" y="1743183"/>
                </a:lnTo>
                <a:lnTo>
                  <a:pt x="0" y="17431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7" name="Freeform 7"/>
          <p:cNvSpPr/>
          <p:nvPr/>
        </p:nvSpPr>
        <p:spPr>
          <a:xfrm>
            <a:off x="17484768" y="9415409"/>
            <a:ext cx="1283418" cy="1743183"/>
          </a:xfrm>
          <a:custGeom>
            <a:avLst/>
            <a:gdLst/>
            <a:ahLst/>
            <a:cxnLst/>
            <a:rect l="l" t="t" r="r" b="b"/>
            <a:pathLst>
              <a:path w="1283418" h="1743183">
                <a:moveTo>
                  <a:pt x="0" y="0"/>
                </a:moveTo>
                <a:lnTo>
                  <a:pt x="1283419" y="0"/>
                </a:lnTo>
                <a:lnTo>
                  <a:pt x="1283419" y="1743182"/>
                </a:lnTo>
                <a:lnTo>
                  <a:pt x="0" y="1743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grpSp>
        <p:nvGrpSpPr>
          <p:cNvPr id="8" name="Group 8"/>
          <p:cNvGrpSpPr/>
          <p:nvPr/>
        </p:nvGrpSpPr>
        <p:grpSpPr>
          <a:xfrm>
            <a:off x="5961028" y="1428873"/>
            <a:ext cx="6072902" cy="1583214"/>
            <a:chOff x="0" y="0"/>
            <a:chExt cx="2231743" cy="58181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31743" cy="581819"/>
            </a:xfrm>
            <a:custGeom>
              <a:avLst/>
              <a:gdLst/>
              <a:ahLst/>
              <a:cxnLst/>
              <a:rect l="l" t="t" r="r" b="b"/>
              <a:pathLst>
                <a:path w="2231743" h="581819">
                  <a:moveTo>
                    <a:pt x="2028543" y="0"/>
                  </a:moveTo>
                  <a:cubicBezTo>
                    <a:pt x="2140768" y="0"/>
                    <a:pt x="2231743" y="130245"/>
                    <a:pt x="2231743" y="290909"/>
                  </a:cubicBezTo>
                  <a:cubicBezTo>
                    <a:pt x="2231743" y="451574"/>
                    <a:pt x="2140768" y="581819"/>
                    <a:pt x="2028543" y="581819"/>
                  </a:cubicBezTo>
                  <a:lnTo>
                    <a:pt x="203200" y="581819"/>
                  </a:lnTo>
                  <a:cubicBezTo>
                    <a:pt x="90976" y="581819"/>
                    <a:pt x="0" y="451574"/>
                    <a:pt x="0" y="290909"/>
                  </a:cubicBezTo>
                  <a:cubicBezTo>
                    <a:pt x="0" y="130245"/>
                    <a:pt x="90976" y="0"/>
                    <a:pt x="203200" y="0"/>
                  </a:cubicBezTo>
                  <a:lnTo>
                    <a:pt x="2028543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24537B"/>
              </a:solidFill>
              <a:prstDash val="solid"/>
              <a:round/>
            </a:ln>
          </p:spPr>
          <p:txBody>
            <a:bodyPr/>
            <a:lstStyle/>
            <a:p>
              <a:endParaRPr lang="es-ES_tradn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2231743" cy="5913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866775" y="3459164"/>
            <a:ext cx="2970955" cy="1810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b="1">
                <a:solidFill>
                  <a:srgbClr val="24537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Asistencia Directa en Instalaciones</a:t>
            </a:r>
          </a:p>
          <a:p>
            <a:pPr algn="l">
              <a:lnSpc>
                <a:spcPts val="3640"/>
              </a:lnSpc>
            </a:pPr>
            <a:endParaRPr lang="en-US" sz="2600" b="1">
              <a:solidFill>
                <a:srgbClr val="24537B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3682949" y="3687764"/>
            <a:ext cx="2970955" cy="1810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b="1">
                <a:solidFill>
                  <a:srgbClr val="24537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Monitoreo y Seguimiento Post-Servicio</a:t>
            </a:r>
          </a:p>
          <a:p>
            <a:pPr algn="l">
              <a:lnSpc>
                <a:spcPts val="3640"/>
              </a:lnSpc>
            </a:pPr>
            <a:endParaRPr lang="en-US" sz="2600" b="1">
              <a:solidFill>
                <a:srgbClr val="24537B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3682949" y="6020851"/>
            <a:ext cx="2970955" cy="43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b="1">
                <a:solidFill>
                  <a:srgbClr val="4F4F5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Beneficios</a:t>
            </a:r>
          </a:p>
        </p:txBody>
      </p:sp>
      <p:sp>
        <p:nvSpPr>
          <p:cNvPr id="14" name="Freeform 14"/>
          <p:cNvSpPr/>
          <p:nvPr/>
        </p:nvSpPr>
        <p:spPr>
          <a:xfrm rot="1870132">
            <a:off x="-6910587" y="-6198348"/>
            <a:ext cx="11490819" cy="11318456"/>
          </a:xfrm>
          <a:custGeom>
            <a:avLst/>
            <a:gdLst/>
            <a:ahLst/>
            <a:cxnLst/>
            <a:rect l="l" t="t" r="r" b="b"/>
            <a:pathLst>
              <a:path w="11490819" h="11318456">
                <a:moveTo>
                  <a:pt x="0" y="0"/>
                </a:moveTo>
                <a:lnTo>
                  <a:pt x="11490819" y="0"/>
                </a:lnTo>
                <a:lnTo>
                  <a:pt x="11490819" y="11318457"/>
                </a:lnTo>
                <a:lnTo>
                  <a:pt x="0" y="113184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15" name="Freeform 15"/>
          <p:cNvSpPr/>
          <p:nvPr/>
        </p:nvSpPr>
        <p:spPr>
          <a:xfrm rot="2830394">
            <a:off x="11245351" y="6136967"/>
            <a:ext cx="11490819" cy="11318456"/>
          </a:xfrm>
          <a:custGeom>
            <a:avLst/>
            <a:gdLst/>
            <a:ahLst/>
            <a:cxnLst/>
            <a:rect l="l" t="t" r="r" b="b"/>
            <a:pathLst>
              <a:path w="11490819" h="11318456">
                <a:moveTo>
                  <a:pt x="0" y="0"/>
                </a:moveTo>
                <a:lnTo>
                  <a:pt x="11490819" y="0"/>
                </a:lnTo>
                <a:lnTo>
                  <a:pt x="11490819" y="11318457"/>
                </a:lnTo>
                <a:lnTo>
                  <a:pt x="0" y="113184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16" name="Freeform 16"/>
          <p:cNvSpPr/>
          <p:nvPr/>
        </p:nvSpPr>
        <p:spPr>
          <a:xfrm>
            <a:off x="7682531" y="3692660"/>
            <a:ext cx="2922937" cy="2901680"/>
          </a:xfrm>
          <a:custGeom>
            <a:avLst/>
            <a:gdLst/>
            <a:ahLst/>
            <a:cxnLst/>
            <a:rect l="l" t="t" r="r" b="b"/>
            <a:pathLst>
              <a:path w="2922937" h="2901680">
                <a:moveTo>
                  <a:pt x="0" y="0"/>
                </a:moveTo>
                <a:lnTo>
                  <a:pt x="2922938" y="0"/>
                </a:lnTo>
                <a:lnTo>
                  <a:pt x="2922938" y="2901680"/>
                </a:lnTo>
                <a:lnTo>
                  <a:pt x="0" y="29016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17" name="TextBox 17"/>
          <p:cNvSpPr txBox="1"/>
          <p:nvPr/>
        </p:nvSpPr>
        <p:spPr>
          <a:xfrm>
            <a:off x="6679860" y="1794032"/>
            <a:ext cx="4635239" cy="1218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23"/>
              </a:lnSpc>
            </a:pPr>
            <a:r>
              <a:rPr lang="en-US" sz="5199" b="1">
                <a:solidFill>
                  <a:srgbClr val="24537B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3.soporte técnico en sitio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866775" y="5792251"/>
            <a:ext cx="2970955" cy="895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b="1">
                <a:solidFill>
                  <a:srgbClr val="24537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Capacitación al Personal</a:t>
            </a:r>
          </a:p>
        </p:txBody>
      </p:sp>
      <p:sp>
        <p:nvSpPr>
          <p:cNvPr id="19" name="Freeform 19"/>
          <p:cNvSpPr/>
          <p:nvPr/>
        </p:nvSpPr>
        <p:spPr>
          <a:xfrm>
            <a:off x="15990541" y="9062228"/>
            <a:ext cx="2030947" cy="880077"/>
          </a:xfrm>
          <a:custGeom>
            <a:avLst/>
            <a:gdLst/>
            <a:ahLst/>
            <a:cxnLst/>
            <a:rect l="l" t="t" r="r" b="b"/>
            <a:pathLst>
              <a:path w="2030947" h="880077">
                <a:moveTo>
                  <a:pt x="0" y="0"/>
                </a:moveTo>
                <a:lnTo>
                  <a:pt x="2030947" y="0"/>
                </a:lnTo>
                <a:lnTo>
                  <a:pt x="2030947" y="880077"/>
                </a:lnTo>
                <a:lnTo>
                  <a:pt x="0" y="88007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5000"/>
            </a:blip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53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238279" y="3316875"/>
            <a:ext cx="1708780" cy="1454599"/>
          </a:xfrm>
          <a:custGeom>
            <a:avLst/>
            <a:gdLst/>
            <a:ahLst/>
            <a:cxnLst/>
            <a:rect l="l" t="t" r="r" b="b"/>
            <a:pathLst>
              <a:path w="1708780" h="1454599">
                <a:moveTo>
                  <a:pt x="1708780" y="0"/>
                </a:moveTo>
                <a:lnTo>
                  <a:pt x="0" y="0"/>
                </a:lnTo>
                <a:lnTo>
                  <a:pt x="0" y="1454599"/>
                </a:lnTo>
                <a:lnTo>
                  <a:pt x="1708780" y="1454599"/>
                </a:lnTo>
                <a:lnTo>
                  <a:pt x="170878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ES_tradnl"/>
          </a:p>
        </p:txBody>
      </p:sp>
      <p:sp>
        <p:nvSpPr>
          <p:cNvPr id="3" name="Freeform 3"/>
          <p:cNvSpPr/>
          <p:nvPr/>
        </p:nvSpPr>
        <p:spPr>
          <a:xfrm>
            <a:off x="-372621" y="-539120"/>
            <a:ext cx="1283418" cy="1743183"/>
          </a:xfrm>
          <a:custGeom>
            <a:avLst/>
            <a:gdLst/>
            <a:ahLst/>
            <a:cxnLst/>
            <a:rect l="l" t="t" r="r" b="b"/>
            <a:pathLst>
              <a:path w="1283418" h="1743183">
                <a:moveTo>
                  <a:pt x="0" y="0"/>
                </a:moveTo>
                <a:lnTo>
                  <a:pt x="1283418" y="0"/>
                </a:lnTo>
                <a:lnTo>
                  <a:pt x="1283418" y="1743183"/>
                </a:lnTo>
                <a:lnTo>
                  <a:pt x="0" y="17431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4" name="Freeform 4"/>
          <p:cNvSpPr/>
          <p:nvPr/>
        </p:nvSpPr>
        <p:spPr>
          <a:xfrm>
            <a:off x="17484768" y="9415409"/>
            <a:ext cx="1283418" cy="1743183"/>
          </a:xfrm>
          <a:custGeom>
            <a:avLst/>
            <a:gdLst/>
            <a:ahLst/>
            <a:cxnLst/>
            <a:rect l="l" t="t" r="r" b="b"/>
            <a:pathLst>
              <a:path w="1283418" h="1743183">
                <a:moveTo>
                  <a:pt x="0" y="0"/>
                </a:moveTo>
                <a:lnTo>
                  <a:pt x="1283419" y="0"/>
                </a:lnTo>
                <a:lnTo>
                  <a:pt x="1283419" y="1743182"/>
                </a:lnTo>
                <a:lnTo>
                  <a:pt x="0" y="1743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grpSp>
        <p:nvGrpSpPr>
          <p:cNvPr id="5" name="Group 5"/>
          <p:cNvGrpSpPr/>
          <p:nvPr/>
        </p:nvGrpSpPr>
        <p:grpSpPr>
          <a:xfrm>
            <a:off x="5898124" y="1431744"/>
            <a:ext cx="6072902" cy="1427931"/>
            <a:chOff x="0" y="0"/>
            <a:chExt cx="2231743" cy="52475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31743" cy="524753"/>
            </a:xfrm>
            <a:custGeom>
              <a:avLst/>
              <a:gdLst/>
              <a:ahLst/>
              <a:cxnLst/>
              <a:rect l="l" t="t" r="r" b="b"/>
              <a:pathLst>
                <a:path w="2231743" h="524753">
                  <a:moveTo>
                    <a:pt x="2028543" y="0"/>
                  </a:moveTo>
                  <a:cubicBezTo>
                    <a:pt x="2140768" y="0"/>
                    <a:pt x="2231743" y="117470"/>
                    <a:pt x="2231743" y="262377"/>
                  </a:cubicBezTo>
                  <a:cubicBezTo>
                    <a:pt x="2231743" y="407283"/>
                    <a:pt x="2140768" y="524753"/>
                    <a:pt x="2028543" y="524753"/>
                  </a:cubicBezTo>
                  <a:lnTo>
                    <a:pt x="203200" y="524753"/>
                  </a:lnTo>
                  <a:cubicBezTo>
                    <a:pt x="90976" y="524753"/>
                    <a:pt x="0" y="407283"/>
                    <a:pt x="0" y="262377"/>
                  </a:cubicBezTo>
                  <a:cubicBezTo>
                    <a:pt x="0" y="117470"/>
                    <a:pt x="90976" y="0"/>
                    <a:pt x="203200" y="0"/>
                  </a:cubicBezTo>
                  <a:lnTo>
                    <a:pt x="2028543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s-ES_trad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2231743" cy="5342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053625" y="3643489"/>
            <a:ext cx="2970955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Gestión de Back-Up Units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847841" y="5470114"/>
            <a:ext cx="2970955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Planificación Preventiva</a:t>
            </a:r>
          </a:p>
        </p:txBody>
      </p:sp>
      <p:sp>
        <p:nvSpPr>
          <p:cNvPr id="10" name="Freeform 10"/>
          <p:cNvSpPr/>
          <p:nvPr/>
        </p:nvSpPr>
        <p:spPr>
          <a:xfrm rot="1870132">
            <a:off x="-6910087" y="-6198348"/>
            <a:ext cx="11490819" cy="11318456"/>
          </a:xfrm>
          <a:custGeom>
            <a:avLst/>
            <a:gdLst/>
            <a:ahLst/>
            <a:cxnLst/>
            <a:rect l="l" t="t" r="r" b="b"/>
            <a:pathLst>
              <a:path w="11490819" h="11318456">
                <a:moveTo>
                  <a:pt x="0" y="0"/>
                </a:moveTo>
                <a:lnTo>
                  <a:pt x="11490818" y="0"/>
                </a:lnTo>
                <a:lnTo>
                  <a:pt x="11490818" y="11318457"/>
                </a:lnTo>
                <a:lnTo>
                  <a:pt x="0" y="113184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11" name="Freeform 11"/>
          <p:cNvSpPr/>
          <p:nvPr/>
        </p:nvSpPr>
        <p:spPr>
          <a:xfrm rot="2830394">
            <a:off x="11245351" y="6136967"/>
            <a:ext cx="11490819" cy="11318456"/>
          </a:xfrm>
          <a:custGeom>
            <a:avLst/>
            <a:gdLst/>
            <a:ahLst/>
            <a:cxnLst/>
            <a:rect l="l" t="t" r="r" b="b"/>
            <a:pathLst>
              <a:path w="11490819" h="11318456">
                <a:moveTo>
                  <a:pt x="0" y="0"/>
                </a:moveTo>
                <a:lnTo>
                  <a:pt x="11490819" y="0"/>
                </a:lnTo>
                <a:lnTo>
                  <a:pt x="11490819" y="11318457"/>
                </a:lnTo>
                <a:lnTo>
                  <a:pt x="0" y="113184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12" name="Freeform 12"/>
          <p:cNvSpPr/>
          <p:nvPr/>
        </p:nvSpPr>
        <p:spPr>
          <a:xfrm flipH="1">
            <a:off x="4530161" y="5143500"/>
            <a:ext cx="1708780" cy="1454599"/>
          </a:xfrm>
          <a:custGeom>
            <a:avLst/>
            <a:gdLst/>
            <a:ahLst/>
            <a:cxnLst/>
            <a:rect l="l" t="t" r="r" b="b"/>
            <a:pathLst>
              <a:path w="1708780" h="1454599">
                <a:moveTo>
                  <a:pt x="1708780" y="0"/>
                </a:moveTo>
                <a:lnTo>
                  <a:pt x="0" y="0"/>
                </a:lnTo>
                <a:lnTo>
                  <a:pt x="0" y="1454599"/>
                </a:lnTo>
                <a:lnTo>
                  <a:pt x="1708780" y="1454599"/>
                </a:lnTo>
                <a:lnTo>
                  <a:pt x="170878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ES_tradnl"/>
          </a:p>
        </p:txBody>
      </p:sp>
      <p:sp>
        <p:nvSpPr>
          <p:cNvPr id="13" name="Freeform 13"/>
          <p:cNvSpPr/>
          <p:nvPr/>
        </p:nvSpPr>
        <p:spPr>
          <a:xfrm flipH="1">
            <a:off x="5384551" y="6969574"/>
            <a:ext cx="1708780" cy="1454599"/>
          </a:xfrm>
          <a:custGeom>
            <a:avLst/>
            <a:gdLst/>
            <a:ahLst/>
            <a:cxnLst/>
            <a:rect l="l" t="t" r="r" b="b"/>
            <a:pathLst>
              <a:path w="1708780" h="1454599">
                <a:moveTo>
                  <a:pt x="1708780" y="0"/>
                </a:moveTo>
                <a:lnTo>
                  <a:pt x="0" y="0"/>
                </a:lnTo>
                <a:lnTo>
                  <a:pt x="0" y="1454599"/>
                </a:lnTo>
                <a:lnTo>
                  <a:pt x="1708780" y="1454599"/>
                </a:lnTo>
                <a:lnTo>
                  <a:pt x="170878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ES_tradnl"/>
          </a:p>
        </p:txBody>
      </p:sp>
      <p:sp>
        <p:nvSpPr>
          <p:cNvPr id="14" name="Freeform 14"/>
          <p:cNvSpPr/>
          <p:nvPr/>
        </p:nvSpPr>
        <p:spPr>
          <a:xfrm>
            <a:off x="11340941" y="3316875"/>
            <a:ext cx="1708780" cy="1454599"/>
          </a:xfrm>
          <a:custGeom>
            <a:avLst/>
            <a:gdLst/>
            <a:ahLst/>
            <a:cxnLst/>
            <a:rect l="l" t="t" r="r" b="b"/>
            <a:pathLst>
              <a:path w="1708780" h="1454599">
                <a:moveTo>
                  <a:pt x="0" y="0"/>
                </a:moveTo>
                <a:lnTo>
                  <a:pt x="1708780" y="0"/>
                </a:lnTo>
                <a:lnTo>
                  <a:pt x="1708780" y="1454599"/>
                </a:lnTo>
                <a:lnTo>
                  <a:pt x="0" y="14545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ES_tradnl"/>
          </a:p>
        </p:txBody>
      </p:sp>
      <p:sp>
        <p:nvSpPr>
          <p:cNvPr id="15" name="Freeform 15"/>
          <p:cNvSpPr/>
          <p:nvPr/>
        </p:nvSpPr>
        <p:spPr>
          <a:xfrm>
            <a:off x="11607641" y="5228674"/>
            <a:ext cx="1708780" cy="1454599"/>
          </a:xfrm>
          <a:custGeom>
            <a:avLst/>
            <a:gdLst/>
            <a:ahLst/>
            <a:cxnLst/>
            <a:rect l="l" t="t" r="r" b="b"/>
            <a:pathLst>
              <a:path w="1708780" h="1454599">
                <a:moveTo>
                  <a:pt x="0" y="0"/>
                </a:moveTo>
                <a:lnTo>
                  <a:pt x="1708780" y="0"/>
                </a:lnTo>
                <a:lnTo>
                  <a:pt x="1708780" y="1454599"/>
                </a:lnTo>
                <a:lnTo>
                  <a:pt x="0" y="14545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ES_tradnl"/>
          </a:p>
        </p:txBody>
      </p:sp>
      <p:sp>
        <p:nvSpPr>
          <p:cNvPr id="16" name="Freeform 16"/>
          <p:cNvSpPr/>
          <p:nvPr/>
        </p:nvSpPr>
        <p:spPr>
          <a:xfrm>
            <a:off x="11116636" y="7055299"/>
            <a:ext cx="1708780" cy="1454599"/>
          </a:xfrm>
          <a:custGeom>
            <a:avLst/>
            <a:gdLst/>
            <a:ahLst/>
            <a:cxnLst/>
            <a:rect l="l" t="t" r="r" b="b"/>
            <a:pathLst>
              <a:path w="1708780" h="1454599">
                <a:moveTo>
                  <a:pt x="0" y="0"/>
                </a:moveTo>
                <a:lnTo>
                  <a:pt x="1708780" y="0"/>
                </a:lnTo>
                <a:lnTo>
                  <a:pt x="1708780" y="1454599"/>
                </a:lnTo>
                <a:lnTo>
                  <a:pt x="0" y="14545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ES_tradnl"/>
          </a:p>
        </p:txBody>
      </p:sp>
      <p:sp>
        <p:nvSpPr>
          <p:cNvPr id="17" name="Freeform 17"/>
          <p:cNvSpPr/>
          <p:nvPr/>
        </p:nvSpPr>
        <p:spPr>
          <a:xfrm>
            <a:off x="7565637" y="3960523"/>
            <a:ext cx="3156726" cy="3156726"/>
          </a:xfrm>
          <a:custGeom>
            <a:avLst/>
            <a:gdLst/>
            <a:ahLst/>
            <a:cxnLst/>
            <a:rect l="l" t="t" r="r" b="b"/>
            <a:pathLst>
              <a:path w="3156726" h="3156726">
                <a:moveTo>
                  <a:pt x="0" y="0"/>
                </a:moveTo>
                <a:lnTo>
                  <a:pt x="3156726" y="0"/>
                </a:lnTo>
                <a:lnTo>
                  <a:pt x="3156726" y="3156725"/>
                </a:lnTo>
                <a:lnTo>
                  <a:pt x="0" y="31567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18" name="TextBox 18"/>
          <p:cNvSpPr txBox="1"/>
          <p:nvPr/>
        </p:nvSpPr>
        <p:spPr>
          <a:xfrm>
            <a:off x="6616956" y="1652971"/>
            <a:ext cx="4635239" cy="1203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5"/>
              </a:lnSpc>
            </a:pPr>
            <a:r>
              <a:rPr lang="en-US" sz="4399" b="1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4.administracion de back up units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258830" y="5500786"/>
            <a:ext cx="2271332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Suministro de Insumos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633887" y="3838752"/>
            <a:ext cx="2970955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Monitoreo y Reportes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549154" y="7007674"/>
            <a:ext cx="2475426" cy="1153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Administración de Números de Serie y Garantías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478415" y="7577176"/>
            <a:ext cx="2970955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Beneficios</a:t>
            </a:r>
          </a:p>
        </p:txBody>
      </p:sp>
      <p:sp>
        <p:nvSpPr>
          <p:cNvPr id="23" name="Freeform 23"/>
          <p:cNvSpPr/>
          <p:nvPr/>
        </p:nvSpPr>
        <p:spPr>
          <a:xfrm>
            <a:off x="15990541" y="9062228"/>
            <a:ext cx="2030947" cy="880077"/>
          </a:xfrm>
          <a:custGeom>
            <a:avLst/>
            <a:gdLst/>
            <a:ahLst/>
            <a:cxnLst/>
            <a:rect l="l" t="t" r="r" b="b"/>
            <a:pathLst>
              <a:path w="2030947" h="880077">
                <a:moveTo>
                  <a:pt x="0" y="0"/>
                </a:moveTo>
                <a:lnTo>
                  <a:pt x="2030947" y="0"/>
                </a:lnTo>
                <a:lnTo>
                  <a:pt x="2030947" y="880077"/>
                </a:lnTo>
                <a:lnTo>
                  <a:pt x="0" y="88007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5000"/>
            </a:blip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53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223968">
            <a:off x="10864958" y="-7643198"/>
            <a:ext cx="13670650" cy="12631446"/>
          </a:xfrm>
          <a:custGeom>
            <a:avLst/>
            <a:gdLst/>
            <a:ahLst/>
            <a:cxnLst/>
            <a:rect l="l" t="t" r="r" b="b"/>
            <a:pathLst>
              <a:path w="13670650" h="12631446">
                <a:moveTo>
                  <a:pt x="0" y="0"/>
                </a:moveTo>
                <a:lnTo>
                  <a:pt x="13670649" y="0"/>
                </a:lnTo>
                <a:lnTo>
                  <a:pt x="13670649" y="12631446"/>
                </a:lnTo>
                <a:lnTo>
                  <a:pt x="0" y="126314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grpSp>
        <p:nvGrpSpPr>
          <p:cNvPr id="3" name="Group 3"/>
          <p:cNvGrpSpPr/>
          <p:nvPr/>
        </p:nvGrpSpPr>
        <p:grpSpPr>
          <a:xfrm>
            <a:off x="5168082" y="304686"/>
            <a:ext cx="7951837" cy="1448028"/>
            <a:chOff x="0" y="0"/>
            <a:chExt cx="2231743" cy="406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31743" cy="406400"/>
            </a:xfrm>
            <a:custGeom>
              <a:avLst/>
              <a:gdLst/>
              <a:ahLst/>
              <a:cxnLst/>
              <a:rect l="l" t="t" r="r" b="b"/>
              <a:pathLst>
                <a:path w="2231743" h="406400">
                  <a:moveTo>
                    <a:pt x="2028543" y="0"/>
                  </a:moveTo>
                  <a:cubicBezTo>
                    <a:pt x="2140768" y="0"/>
                    <a:pt x="2231743" y="90976"/>
                    <a:pt x="2231743" y="203200"/>
                  </a:cubicBezTo>
                  <a:cubicBezTo>
                    <a:pt x="2231743" y="315424"/>
                    <a:pt x="2140768" y="406400"/>
                    <a:pt x="2028543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lnTo>
                    <a:pt x="2028543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s-ES_tradn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2231743" cy="415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168082" y="709025"/>
            <a:ext cx="7951837" cy="1005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592"/>
              </a:lnSpc>
              <a:spcBef>
                <a:spcPct val="0"/>
              </a:spcBef>
            </a:pPr>
            <a:r>
              <a:rPr lang="en-US" sz="7300" b="1" i="1" spc="131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¿ por que elegirnos?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23187" y="3516149"/>
            <a:ext cx="7951837" cy="4871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9"/>
              </a:lnSpc>
            </a:pPr>
            <a:r>
              <a:rPr lang="en-US" sz="21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Experiencia Comprobada: </a:t>
            </a:r>
            <a:r>
              <a:rPr lang="en-US" sz="21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Contamos con un equipo altamente capacitado y certificado con años de experiencia en mantenimiento preventivo, soporte técnico y gestión de recursos tecnológicos.</a:t>
            </a:r>
          </a:p>
          <a:p>
            <a:pPr algn="l">
              <a:lnSpc>
                <a:spcPts val="2309"/>
              </a:lnSpc>
            </a:pPr>
            <a:endParaRPr lang="en-US" sz="2199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2309"/>
              </a:lnSpc>
            </a:pPr>
            <a:r>
              <a:rPr lang="en-US" sz="21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Soluciones Personalizadas: </a:t>
            </a:r>
            <a:r>
              <a:rPr lang="en-US" sz="21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Diseñamos planes de servicio adaptados a las necesidades específicas de su negocio.</a:t>
            </a:r>
          </a:p>
          <a:p>
            <a:pPr algn="l">
              <a:lnSpc>
                <a:spcPts val="2309"/>
              </a:lnSpc>
            </a:pPr>
            <a:endParaRPr lang="en-US" sz="2199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2309"/>
              </a:lnSpc>
            </a:pPr>
            <a:r>
              <a:rPr lang="en-US" sz="21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Innovación y Tecnología: </a:t>
            </a:r>
            <a:r>
              <a:rPr lang="en-US" sz="21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Utilizamos herramientas avanzadas para el monitoreo, administración y mantenimiento de equipos.</a:t>
            </a:r>
          </a:p>
          <a:p>
            <a:pPr algn="l">
              <a:lnSpc>
                <a:spcPts val="2309"/>
              </a:lnSpc>
            </a:pPr>
            <a:endParaRPr lang="en-US" sz="2199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2309"/>
              </a:lnSpc>
            </a:pPr>
            <a:r>
              <a:rPr lang="en-US" sz="21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Control y Transparencia: </a:t>
            </a:r>
            <a:r>
              <a:rPr lang="en-US" sz="21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Ofrecemos reportes detallados de cada acción realizada, desde el estado de los equipos hasta el consumo de insumos y las garantías vigentes.</a:t>
            </a:r>
          </a:p>
        </p:txBody>
      </p:sp>
      <p:sp>
        <p:nvSpPr>
          <p:cNvPr id="8" name="Freeform 8"/>
          <p:cNvSpPr/>
          <p:nvPr/>
        </p:nvSpPr>
        <p:spPr>
          <a:xfrm rot="-6654530">
            <a:off x="-4266793" y="7451555"/>
            <a:ext cx="9441165" cy="8723475"/>
          </a:xfrm>
          <a:custGeom>
            <a:avLst/>
            <a:gdLst/>
            <a:ahLst/>
            <a:cxnLst/>
            <a:rect l="l" t="t" r="r" b="b"/>
            <a:pathLst>
              <a:path w="9441165" h="8723475">
                <a:moveTo>
                  <a:pt x="0" y="0"/>
                </a:moveTo>
                <a:lnTo>
                  <a:pt x="9441165" y="0"/>
                </a:lnTo>
                <a:lnTo>
                  <a:pt x="9441165" y="8723475"/>
                </a:lnTo>
                <a:lnTo>
                  <a:pt x="0" y="87234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9" name="TextBox 9"/>
          <p:cNvSpPr txBox="1"/>
          <p:nvPr/>
        </p:nvSpPr>
        <p:spPr>
          <a:xfrm>
            <a:off x="9748446" y="3516149"/>
            <a:ext cx="7951837" cy="6299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9"/>
              </a:lnSpc>
            </a:pPr>
            <a:r>
              <a:rPr lang="en-US" sz="21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Proactividad y Prevención: </a:t>
            </a:r>
            <a:r>
              <a:rPr lang="en-US" sz="21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Nuestro enfoque no solo soluciona problemas, sino que los previene.</a:t>
            </a:r>
          </a:p>
          <a:p>
            <a:pPr algn="l">
              <a:lnSpc>
                <a:spcPts val="2309"/>
              </a:lnSpc>
            </a:pPr>
            <a:endParaRPr lang="en-US" sz="2199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2309"/>
              </a:lnSpc>
            </a:pPr>
            <a:r>
              <a:rPr lang="en-US" sz="21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Soporte Integral: </a:t>
            </a:r>
            <a:r>
              <a:rPr lang="en-US" sz="21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Ofrecemos soporte técnico remoto, en sitio y una mesa de ayuda accesible para resolver incidencias rápidamente.</a:t>
            </a:r>
          </a:p>
          <a:p>
            <a:pPr algn="l">
              <a:lnSpc>
                <a:spcPts val="2309"/>
              </a:lnSpc>
            </a:pPr>
            <a:endParaRPr lang="en-US" sz="2199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2309"/>
              </a:lnSpc>
            </a:pPr>
            <a:r>
              <a:rPr lang="en-US" sz="21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Relación Calidad-Precio: </a:t>
            </a:r>
            <a:r>
              <a:rPr lang="en-US" sz="21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Garantizamos servicios de alta calidad a un costo competitivo, maximizando su inversión y reduciendo costos asociados a fallas o interrupciones.</a:t>
            </a:r>
          </a:p>
          <a:p>
            <a:pPr algn="l">
              <a:lnSpc>
                <a:spcPts val="2309"/>
              </a:lnSpc>
            </a:pPr>
            <a:endParaRPr lang="en-US" sz="2199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2309"/>
              </a:lnSpc>
            </a:pPr>
            <a:r>
              <a:rPr lang="en-US" sz="21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Continuidad Operativa: </a:t>
            </a:r>
            <a:r>
              <a:rPr lang="en-US" sz="21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Nuestra misión es mantener sus operaciones sin interrupciones, asegurando la disponibilidad y el rendimiento óptimo de su infraestructura tecnológica.</a:t>
            </a:r>
          </a:p>
          <a:p>
            <a:pPr algn="l">
              <a:lnSpc>
                <a:spcPts val="2309"/>
              </a:lnSpc>
            </a:pPr>
            <a:endParaRPr lang="en-US" sz="2199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2309"/>
              </a:lnSpc>
            </a:pPr>
            <a:r>
              <a:rPr lang="en-US" sz="21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Confianza y Compromiso: </a:t>
            </a:r>
            <a:r>
              <a:rPr lang="en-US" sz="21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Nos convertimos en un verdadero aliado estratégico, trabajando de la mano con su equipo para superar desafíos y alcanzar metas comunes.</a:t>
            </a:r>
          </a:p>
          <a:p>
            <a:pPr algn="l">
              <a:lnSpc>
                <a:spcPts val="2309"/>
              </a:lnSpc>
            </a:pPr>
            <a:endParaRPr lang="en-US" sz="2199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49765" y="1473403"/>
            <a:ext cx="16650517" cy="225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endParaRPr/>
          </a:p>
          <a:p>
            <a:pPr algn="ctr">
              <a:lnSpc>
                <a:spcPts val="3919"/>
              </a:lnSpc>
            </a:pPr>
            <a:r>
              <a:rPr lang="en-US" sz="27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Elegirnos como su socio en gestión tecnológica y soporte no es solo una decisión estratégica, sino una garantía de excelencia.</a:t>
            </a:r>
          </a:p>
          <a:p>
            <a:pPr algn="l">
              <a:lnSpc>
                <a:spcPts val="3079"/>
              </a:lnSpc>
            </a:pPr>
            <a:endParaRPr lang="en-US" sz="2799" b="1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3079"/>
              </a:lnSpc>
            </a:pPr>
            <a:endParaRPr lang="en-US" sz="2799" b="1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6243827" y="9258300"/>
            <a:ext cx="2030947" cy="880077"/>
          </a:xfrm>
          <a:custGeom>
            <a:avLst/>
            <a:gdLst/>
            <a:ahLst/>
            <a:cxnLst/>
            <a:rect l="l" t="t" r="r" b="b"/>
            <a:pathLst>
              <a:path w="2030947" h="880077">
                <a:moveTo>
                  <a:pt x="0" y="0"/>
                </a:moveTo>
                <a:lnTo>
                  <a:pt x="2030946" y="0"/>
                </a:lnTo>
                <a:lnTo>
                  <a:pt x="2030946" y="880077"/>
                </a:lnTo>
                <a:lnTo>
                  <a:pt x="0" y="8800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</a:blip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497207">
            <a:off x="10831018" y="-1957921"/>
            <a:ext cx="16278329" cy="14202842"/>
          </a:xfrm>
          <a:custGeom>
            <a:avLst/>
            <a:gdLst/>
            <a:ahLst/>
            <a:cxnLst/>
            <a:rect l="l" t="t" r="r" b="b"/>
            <a:pathLst>
              <a:path w="16278329" h="14202842">
                <a:moveTo>
                  <a:pt x="0" y="0"/>
                </a:moveTo>
                <a:lnTo>
                  <a:pt x="16278329" y="0"/>
                </a:lnTo>
                <a:lnTo>
                  <a:pt x="16278329" y="14202842"/>
                </a:lnTo>
                <a:lnTo>
                  <a:pt x="0" y="142028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3" name="Freeform 3"/>
          <p:cNvSpPr/>
          <p:nvPr/>
        </p:nvSpPr>
        <p:spPr>
          <a:xfrm>
            <a:off x="563134" y="3917164"/>
            <a:ext cx="17161732" cy="3644623"/>
          </a:xfrm>
          <a:custGeom>
            <a:avLst/>
            <a:gdLst/>
            <a:ahLst/>
            <a:cxnLst/>
            <a:rect l="l" t="t" r="r" b="b"/>
            <a:pathLst>
              <a:path w="17161732" h="3644623">
                <a:moveTo>
                  <a:pt x="0" y="0"/>
                </a:moveTo>
                <a:lnTo>
                  <a:pt x="17161732" y="0"/>
                </a:lnTo>
                <a:lnTo>
                  <a:pt x="17161732" y="3644624"/>
                </a:lnTo>
                <a:lnTo>
                  <a:pt x="0" y="3644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7449"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4" name="TextBox 4"/>
          <p:cNvSpPr txBox="1"/>
          <p:nvPr/>
        </p:nvSpPr>
        <p:spPr>
          <a:xfrm>
            <a:off x="5168082" y="1615945"/>
            <a:ext cx="7951837" cy="1005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592"/>
              </a:lnSpc>
              <a:spcBef>
                <a:spcPct val="0"/>
              </a:spcBef>
            </a:pPr>
            <a:r>
              <a:rPr lang="en-US" sz="7300" b="1" i="1" spc="131">
                <a:solidFill>
                  <a:srgbClr val="24537B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socios tecnológicos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5168082" y="1256613"/>
            <a:ext cx="7951837" cy="1448028"/>
            <a:chOff x="0" y="0"/>
            <a:chExt cx="2231743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31743" cy="406400"/>
            </a:xfrm>
            <a:custGeom>
              <a:avLst/>
              <a:gdLst/>
              <a:ahLst/>
              <a:cxnLst/>
              <a:rect l="l" t="t" r="r" b="b"/>
              <a:pathLst>
                <a:path w="2231743" h="406400">
                  <a:moveTo>
                    <a:pt x="2028543" y="0"/>
                  </a:moveTo>
                  <a:cubicBezTo>
                    <a:pt x="2140768" y="0"/>
                    <a:pt x="2231743" y="90976"/>
                    <a:pt x="2231743" y="203200"/>
                  </a:cubicBezTo>
                  <a:cubicBezTo>
                    <a:pt x="2231743" y="315424"/>
                    <a:pt x="2140768" y="406400"/>
                    <a:pt x="2028543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lnTo>
                    <a:pt x="2028543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24537B"/>
              </a:solidFill>
              <a:prstDash val="solid"/>
              <a:round/>
            </a:ln>
          </p:spPr>
          <p:txBody>
            <a:bodyPr/>
            <a:lstStyle/>
            <a:p>
              <a:endParaRPr lang="es-ES_trad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2231743" cy="415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3256965" y="4979823"/>
            <a:ext cx="2421266" cy="2421266"/>
          </a:xfrm>
          <a:custGeom>
            <a:avLst/>
            <a:gdLst/>
            <a:ahLst/>
            <a:cxnLst/>
            <a:rect l="l" t="t" r="r" b="b"/>
            <a:pathLst>
              <a:path w="2421266" h="2421266">
                <a:moveTo>
                  <a:pt x="0" y="0"/>
                </a:moveTo>
                <a:lnTo>
                  <a:pt x="2421266" y="0"/>
                </a:lnTo>
                <a:lnTo>
                  <a:pt x="2421266" y="2421265"/>
                </a:lnTo>
                <a:lnTo>
                  <a:pt x="0" y="24212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9" name="Freeform 9"/>
          <p:cNvSpPr/>
          <p:nvPr/>
        </p:nvSpPr>
        <p:spPr>
          <a:xfrm>
            <a:off x="5678231" y="4455270"/>
            <a:ext cx="2429905" cy="1122780"/>
          </a:xfrm>
          <a:custGeom>
            <a:avLst/>
            <a:gdLst/>
            <a:ahLst/>
            <a:cxnLst/>
            <a:rect l="l" t="t" r="r" b="b"/>
            <a:pathLst>
              <a:path w="2429905" h="1122780">
                <a:moveTo>
                  <a:pt x="0" y="0"/>
                </a:moveTo>
                <a:lnTo>
                  <a:pt x="2429905" y="0"/>
                </a:lnTo>
                <a:lnTo>
                  <a:pt x="2429905" y="1122780"/>
                </a:lnTo>
                <a:lnTo>
                  <a:pt x="0" y="11227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2112" b="-22768"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10" name="Freeform 10"/>
          <p:cNvSpPr/>
          <p:nvPr/>
        </p:nvSpPr>
        <p:spPr>
          <a:xfrm>
            <a:off x="2842118" y="4657271"/>
            <a:ext cx="2836113" cy="677468"/>
          </a:xfrm>
          <a:custGeom>
            <a:avLst/>
            <a:gdLst/>
            <a:ahLst/>
            <a:cxnLst/>
            <a:rect l="l" t="t" r="r" b="b"/>
            <a:pathLst>
              <a:path w="2836113" h="677468">
                <a:moveTo>
                  <a:pt x="0" y="0"/>
                </a:moveTo>
                <a:lnTo>
                  <a:pt x="2836113" y="0"/>
                </a:lnTo>
                <a:lnTo>
                  <a:pt x="2836113" y="677469"/>
                </a:lnTo>
                <a:lnTo>
                  <a:pt x="0" y="6774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14172"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11" name="Freeform 11"/>
          <p:cNvSpPr/>
          <p:nvPr/>
        </p:nvSpPr>
        <p:spPr>
          <a:xfrm>
            <a:off x="563134" y="4602177"/>
            <a:ext cx="2438261" cy="807818"/>
          </a:xfrm>
          <a:custGeom>
            <a:avLst/>
            <a:gdLst/>
            <a:ahLst/>
            <a:cxnLst/>
            <a:rect l="l" t="t" r="r" b="b"/>
            <a:pathLst>
              <a:path w="2438261" h="807818">
                <a:moveTo>
                  <a:pt x="0" y="0"/>
                </a:moveTo>
                <a:lnTo>
                  <a:pt x="2438261" y="0"/>
                </a:lnTo>
                <a:lnTo>
                  <a:pt x="2438261" y="807818"/>
                </a:lnTo>
                <a:lnTo>
                  <a:pt x="0" y="8078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2731" t="-130653" r="-10821" b="-142270"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12" name="Freeform 12"/>
          <p:cNvSpPr/>
          <p:nvPr/>
        </p:nvSpPr>
        <p:spPr>
          <a:xfrm>
            <a:off x="15990541" y="9062228"/>
            <a:ext cx="2030947" cy="880077"/>
          </a:xfrm>
          <a:custGeom>
            <a:avLst/>
            <a:gdLst/>
            <a:ahLst/>
            <a:cxnLst/>
            <a:rect l="l" t="t" r="r" b="b"/>
            <a:pathLst>
              <a:path w="2030947" h="880077">
                <a:moveTo>
                  <a:pt x="0" y="0"/>
                </a:moveTo>
                <a:lnTo>
                  <a:pt x="2030947" y="0"/>
                </a:lnTo>
                <a:lnTo>
                  <a:pt x="2030947" y="880077"/>
                </a:lnTo>
                <a:lnTo>
                  <a:pt x="0" y="8800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5000"/>
            </a:blip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497207">
            <a:off x="10901443" y="-1957921"/>
            <a:ext cx="16278329" cy="14202842"/>
          </a:xfrm>
          <a:custGeom>
            <a:avLst/>
            <a:gdLst/>
            <a:ahLst/>
            <a:cxnLst/>
            <a:rect l="l" t="t" r="r" b="b"/>
            <a:pathLst>
              <a:path w="16278329" h="14202842">
                <a:moveTo>
                  <a:pt x="0" y="0"/>
                </a:moveTo>
                <a:lnTo>
                  <a:pt x="16278329" y="0"/>
                </a:lnTo>
                <a:lnTo>
                  <a:pt x="16278329" y="14202842"/>
                </a:lnTo>
                <a:lnTo>
                  <a:pt x="0" y="142028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3" name="Freeform 3"/>
          <p:cNvSpPr/>
          <p:nvPr/>
        </p:nvSpPr>
        <p:spPr>
          <a:xfrm>
            <a:off x="3892257" y="1720003"/>
            <a:ext cx="11508851" cy="7538297"/>
          </a:xfrm>
          <a:custGeom>
            <a:avLst/>
            <a:gdLst/>
            <a:ahLst/>
            <a:cxnLst/>
            <a:rect l="l" t="t" r="r" b="b"/>
            <a:pathLst>
              <a:path w="11508851" h="7538297">
                <a:moveTo>
                  <a:pt x="0" y="0"/>
                </a:moveTo>
                <a:lnTo>
                  <a:pt x="11508851" y="0"/>
                </a:lnTo>
                <a:lnTo>
                  <a:pt x="11508851" y="7538297"/>
                </a:lnTo>
                <a:lnTo>
                  <a:pt x="0" y="75382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4" name="Freeform 4"/>
          <p:cNvSpPr/>
          <p:nvPr/>
        </p:nvSpPr>
        <p:spPr>
          <a:xfrm>
            <a:off x="10615308" y="3103856"/>
            <a:ext cx="1292629" cy="616105"/>
          </a:xfrm>
          <a:custGeom>
            <a:avLst/>
            <a:gdLst/>
            <a:ahLst/>
            <a:cxnLst/>
            <a:rect l="l" t="t" r="r" b="b"/>
            <a:pathLst>
              <a:path w="1292629" h="616105">
                <a:moveTo>
                  <a:pt x="0" y="0"/>
                </a:moveTo>
                <a:lnTo>
                  <a:pt x="1292629" y="0"/>
                </a:lnTo>
                <a:lnTo>
                  <a:pt x="1292629" y="616105"/>
                </a:lnTo>
                <a:lnTo>
                  <a:pt x="0" y="6161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257" r="-3724"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5" name="Freeform 5"/>
          <p:cNvSpPr/>
          <p:nvPr/>
        </p:nvSpPr>
        <p:spPr>
          <a:xfrm>
            <a:off x="11261623" y="5441526"/>
            <a:ext cx="1260956" cy="601009"/>
          </a:xfrm>
          <a:custGeom>
            <a:avLst/>
            <a:gdLst/>
            <a:ahLst/>
            <a:cxnLst/>
            <a:rect l="l" t="t" r="r" b="b"/>
            <a:pathLst>
              <a:path w="1260956" h="601009">
                <a:moveTo>
                  <a:pt x="0" y="0"/>
                </a:moveTo>
                <a:lnTo>
                  <a:pt x="1260956" y="0"/>
                </a:lnTo>
                <a:lnTo>
                  <a:pt x="1260956" y="601009"/>
                </a:lnTo>
                <a:lnTo>
                  <a:pt x="0" y="6010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257" r="-3724"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6" name="Freeform 6"/>
          <p:cNvSpPr/>
          <p:nvPr/>
        </p:nvSpPr>
        <p:spPr>
          <a:xfrm>
            <a:off x="13643940" y="4717895"/>
            <a:ext cx="1292629" cy="616105"/>
          </a:xfrm>
          <a:custGeom>
            <a:avLst/>
            <a:gdLst/>
            <a:ahLst/>
            <a:cxnLst/>
            <a:rect l="l" t="t" r="r" b="b"/>
            <a:pathLst>
              <a:path w="1292629" h="616105">
                <a:moveTo>
                  <a:pt x="0" y="0"/>
                </a:moveTo>
                <a:lnTo>
                  <a:pt x="1292629" y="0"/>
                </a:lnTo>
                <a:lnTo>
                  <a:pt x="1292629" y="616105"/>
                </a:lnTo>
                <a:lnTo>
                  <a:pt x="0" y="6161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257" r="-3724"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7" name="Freeform 7"/>
          <p:cNvSpPr/>
          <p:nvPr/>
        </p:nvSpPr>
        <p:spPr>
          <a:xfrm>
            <a:off x="4199785" y="3842036"/>
            <a:ext cx="1292629" cy="616105"/>
          </a:xfrm>
          <a:custGeom>
            <a:avLst/>
            <a:gdLst/>
            <a:ahLst/>
            <a:cxnLst/>
            <a:rect l="l" t="t" r="r" b="b"/>
            <a:pathLst>
              <a:path w="1292629" h="616105">
                <a:moveTo>
                  <a:pt x="0" y="0"/>
                </a:moveTo>
                <a:lnTo>
                  <a:pt x="1292629" y="0"/>
                </a:lnTo>
                <a:lnTo>
                  <a:pt x="1292629" y="616105"/>
                </a:lnTo>
                <a:lnTo>
                  <a:pt x="0" y="6161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257" r="-3724"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8" name="Freeform 8"/>
          <p:cNvSpPr/>
          <p:nvPr/>
        </p:nvSpPr>
        <p:spPr>
          <a:xfrm>
            <a:off x="5967126" y="6119465"/>
            <a:ext cx="1292629" cy="616105"/>
          </a:xfrm>
          <a:custGeom>
            <a:avLst/>
            <a:gdLst/>
            <a:ahLst/>
            <a:cxnLst/>
            <a:rect l="l" t="t" r="r" b="b"/>
            <a:pathLst>
              <a:path w="1292629" h="616105">
                <a:moveTo>
                  <a:pt x="0" y="0"/>
                </a:moveTo>
                <a:lnTo>
                  <a:pt x="1292630" y="0"/>
                </a:lnTo>
                <a:lnTo>
                  <a:pt x="1292630" y="616105"/>
                </a:lnTo>
                <a:lnTo>
                  <a:pt x="0" y="6161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257" r="-3724"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9" name="Freeform 9"/>
          <p:cNvSpPr/>
          <p:nvPr/>
        </p:nvSpPr>
        <p:spPr>
          <a:xfrm>
            <a:off x="7509658" y="8005013"/>
            <a:ext cx="1292629" cy="616105"/>
          </a:xfrm>
          <a:custGeom>
            <a:avLst/>
            <a:gdLst/>
            <a:ahLst/>
            <a:cxnLst/>
            <a:rect l="l" t="t" r="r" b="b"/>
            <a:pathLst>
              <a:path w="1292629" h="616105">
                <a:moveTo>
                  <a:pt x="0" y="0"/>
                </a:moveTo>
                <a:lnTo>
                  <a:pt x="1292629" y="0"/>
                </a:lnTo>
                <a:lnTo>
                  <a:pt x="1292629" y="616105"/>
                </a:lnTo>
                <a:lnTo>
                  <a:pt x="0" y="6161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257" r="-3724"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10" name="Freeform 10"/>
          <p:cNvSpPr/>
          <p:nvPr/>
        </p:nvSpPr>
        <p:spPr>
          <a:xfrm rot="4020434">
            <a:off x="-9699713" y="-118680"/>
            <a:ext cx="16278329" cy="14202842"/>
          </a:xfrm>
          <a:custGeom>
            <a:avLst/>
            <a:gdLst/>
            <a:ahLst/>
            <a:cxnLst/>
            <a:rect l="l" t="t" r="r" b="b"/>
            <a:pathLst>
              <a:path w="16278329" h="14202842">
                <a:moveTo>
                  <a:pt x="0" y="0"/>
                </a:moveTo>
                <a:lnTo>
                  <a:pt x="16278329" y="0"/>
                </a:lnTo>
                <a:lnTo>
                  <a:pt x="16278329" y="14202842"/>
                </a:lnTo>
                <a:lnTo>
                  <a:pt x="0" y="142028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11" name="TextBox 11"/>
          <p:cNvSpPr txBox="1"/>
          <p:nvPr/>
        </p:nvSpPr>
        <p:spPr>
          <a:xfrm>
            <a:off x="5168082" y="808973"/>
            <a:ext cx="7951837" cy="905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64"/>
              </a:lnSpc>
              <a:spcBef>
                <a:spcPct val="0"/>
              </a:spcBef>
            </a:pPr>
            <a:r>
              <a:rPr lang="en-US" sz="6600" b="1" i="1" spc="118">
                <a:solidFill>
                  <a:srgbClr val="24537B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¿ dónde nos encontramos?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4884199" y="398528"/>
            <a:ext cx="8392341" cy="1448028"/>
            <a:chOff x="0" y="0"/>
            <a:chExt cx="2355374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355374" cy="406400"/>
            </a:xfrm>
            <a:custGeom>
              <a:avLst/>
              <a:gdLst/>
              <a:ahLst/>
              <a:cxnLst/>
              <a:rect l="l" t="t" r="r" b="b"/>
              <a:pathLst>
                <a:path w="2355374" h="406400">
                  <a:moveTo>
                    <a:pt x="2152174" y="0"/>
                  </a:moveTo>
                  <a:cubicBezTo>
                    <a:pt x="2264398" y="0"/>
                    <a:pt x="2355374" y="90976"/>
                    <a:pt x="2355374" y="203200"/>
                  </a:cubicBezTo>
                  <a:cubicBezTo>
                    <a:pt x="2355374" y="315424"/>
                    <a:pt x="2264398" y="406400"/>
                    <a:pt x="2152174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lnTo>
                    <a:pt x="2152174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24537B"/>
              </a:solidFill>
              <a:prstDash val="solid"/>
              <a:round/>
            </a:ln>
          </p:spPr>
          <p:txBody>
            <a:bodyPr/>
            <a:lstStyle/>
            <a:p>
              <a:endParaRPr lang="es-ES_tradn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9525"/>
              <a:ext cx="2355374" cy="415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5990541" y="9062228"/>
            <a:ext cx="2030947" cy="880077"/>
          </a:xfrm>
          <a:custGeom>
            <a:avLst/>
            <a:gdLst/>
            <a:ahLst/>
            <a:cxnLst/>
            <a:rect l="l" t="t" r="r" b="b"/>
            <a:pathLst>
              <a:path w="2030947" h="880077">
                <a:moveTo>
                  <a:pt x="0" y="0"/>
                </a:moveTo>
                <a:lnTo>
                  <a:pt x="2030947" y="0"/>
                </a:lnTo>
                <a:lnTo>
                  <a:pt x="2030947" y="880077"/>
                </a:lnTo>
                <a:lnTo>
                  <a:pt x="0" y="8800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5000"/>
            </a:blip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53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497207">
            <a:off x="9535418" y="-1644416"/>
            <a:ext cx="16278329" cy="14202842"/>
          </a:xfrm>
          <a:custGeom>
            <a:avLst/>
            <a:gdLst/>
            <a:ahLst/>
            <a:cxnLst/>
            <a:rect l="l" t="t" r="r" b="b"/>
            <a:pathLst>
              <a:path w="16278329" h="14202842">
                <a:moveTo>
                  <a:pt x="0" y="0"/>
                </a:moveTo>
                <a:lnTo>
                  <a:pt x="16278329" y="0"/>
                </a:lnTo>
                <a:lnTo>
                  <a:pt x="16278329" y="14202842"/>
                </a:lnTo>
                <a:lnTo>
                  <a:pt x="0" y="142028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grpSp>
        <p:nvGrpSpPr>
          <p:cNvPr id="3" name="Group 3"/>
          <p:cNvGrpSpPr/>
          <p:nvPr/>
        </p:nvGrpSpPr>
        <p:grpSpPr>
          <a:xfrm>
            <a:off x="1073538" y="6699684"/>
            <a:ext cx="6066802" cy="550664"/>
            <a:chOff x="0" y="0"/>
            <a:chExt cx="8089069" cy="73421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34219" cy="734219"/>
            </a:xfrm>
            <a:custGeom>
              <a:avLst/>
              <a:gdLst/>
              <a:ahLst/>
              <a:cxnLst/>
              <a:rect l="l" t="t" r="r" b="b"/>
              <a:pathLst>
                <a:path w="734219" h="734219">
                  <a:moveTo>
                    <a:pt x="0" y="0"/>
                  </a:moveTo>
                  <a:lnTo>
                    <a:pt x="734219" y="0"/>
                  </a:lnTo>
                  <a:lnTo>
                    <a:pt x="734219" y="734219"/>
                  </a:lnTo>
                  <a:lnTo>
                    <a:pt x="0" y="7342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_tradn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44773" y="185076"/>
              <a:ext cx="7044296" cy="3831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200"/>
                </a:lnSpc>
              </a:pPr>
              <a:r>
                <a:rPr lang="en-US" sz="2000">
                  <a:solidFill>
                    <a:srgbClr val="FAF6F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contacto@idautomation.com.mx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73538" y="7548288"/>
            <a:ext cx="6066802" cy="550664"/>
            <a:chOff x="0" y="0"/>
            <a:chExt cx="8089069" cy="73421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34219" cy="734219"/>
            </a:xfrm>
            <a:custGeom>
              <a:avLst/>
              <a:gdLst/>
              <a:ahLst/>
              <a:cxnLst/>
              <a:rect l="l" t="t" r="r" b="b"/>
              <a:pathLst>
                <a:path w="734219" h="734219">
                  <a:moveTo>
                    <a:pt x="0" y="0"/>
                  </a:moveTo>
                  <a:lnTo>
                    <a:pt x="734219" y="0"/>
                  </a:lnTo>
                  <a:lnTo>
                    <a:pt x="734219" y="734219"/>
                  </a:lnTo>
                  <a:lnTo>
                    <a:pt x="0" y="7342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_tradn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044773" y="185076"/>
              <a:ext cx="7044296" cy="3831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200"/>
                </a:lnSpc>
              </a:pPr>
              <a:r>
                <a:rPr lang="en-US" sz="2000">
                  <a:solidFill>
                    <a:srgbClr val="FAF6F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www.idautomation.com.mx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73538" y="8394227"/>
            <a:ext cx="6066802" cy="550664"/>
            <a:chOff x="0" y="0"/>
            <a:chExt cx="8089069" cy="73421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34219" cy="734219"/>
            </a:xfrm>
            <a:custGeom>
              <a:avLst/>
              <a:gdLst/>
              <a:ahLst/>
              <a:cxnLst/>
              <a:rect l="l" t="t" r="r" b="b"/>
              <a:pathLst>
                <a:path w="734219" h="734219">
                  <a:moveTo>
                    <a:pt x="0" y="0"/>
                  </a:moveTo>
                  <a:lnTo>
                    <a:pt x="734219" y="0"/>
                  </a:lnTo>
                  <a:lnTo>
                    <a:pt x="734219" y="734219"/>
                  </a:lnTo>
                  <a:lnTo>
                    <a:pt x="0" y="7342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_tradn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44773" y="183224"/>
              <a:ext cx="7044296" cy="3831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200"/>
                </a:lnSpc>
              </a:pPr>
              <a:r>
                <a:rPr lang="en-US" sz="2000">
                  <a:solidFill>
                    <a:srgbClr val="FAF6F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(55) 52524220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14042984" y="717756"/>
            <a:ext cx="3423146" cy="1483363"/>
          </a:xfrm>
          <a:custGeom>
            <a:avLst/>
            <a:gdLst/>
            <a:ahLst/>
            <a:cxnLst/>
            <a:rect l="l" t="t" r="r" b="b"/>
            <a:pathLst>
              <a:path w="3423146" h="1483363">
                <a:moveTo>
                  <a:pt x="0" y="0"/>
                </a:moveTo>
                <a:lnTo>
                  <a:pt x="3423145" y="0"/>
                </a:lnTo>
                <a:lnTo>
                  <a:pt x="3423145" y="1483363"/>
                </a:lnTo>
                <a:lnTo>
                  <a:pt x="0" y="14833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13" name="TextBox 13"/>
          <p:cNvSpPr txBox="1"/>
          <p:nvPr/>
        </p:nvSpPr>
        <p:spPr>
          <a:xfrm>
            <a:off x="1073538" y="4026883"/>
            <a:ext cx="11475767" cy="1529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478"/>
              </a:lnSpc>
            </a:pPr>
            <a:r>
              <a:rPr lang="en-US" sz="11478" b="1" i="1">
                <a:solidFill>
                  <a:srgbClr val="FAF6F5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¡GRACIAS!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53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22852">
            <a:off x="-11340088" y="-5917053"/>
            <a:ext cx="15988073" cy="14772706"/>
          </a:xfrm>
          <a:custGeom>
            <a:avLst/>
            <a:gdLst/>
            <a:ahLst/>
            <a:cxnLst/>
            <a:rect l="l" t="t" r="r" b="b"/>
            <a:pathLst>
              <a:path w="15988073" h="14772706">
                <a:moveTo>
                  <a:pt x="0" y="0"/>
                </a:moveTo>
                <a:lnTo>
                  <a:pt x="15988074" y="0"/>
                </a:lnTo>
                <a:lnTo>
                  <a:pt x="15988074" y="14772706"/>
                </a:lnTo>
                <a:lnTo>
                  <a:pt x="0" y="147727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grpSp>
        <p:nvGrpSpPr>
          <p:cNvPr id="3" name="Group 3"/>
          <p:cNvGrpSpPr/>
          <p:nvPr/>
        </p:nvGrpSpPr>
        <p:grpSpPr>
          <a:xfrm>
            <a:off x="1343976" y="1469300"/>
            <a:ext cx="7054341" cy="6694646"/>
            <a:chOff x="0" y="0"/>
            <a:chExt cx="1857933" cy="17631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57933" cy="1763199"/>
            </a:xfrm>
            <a:custGeom>
              <a:avLst/>
              <a:gdLst/>
              <a:ahLst/>
              <a:cxnLst/>
              <a:rect l="l" t="t" r="r" b="b"/>
              <a:pathLst>
                <a:path w="1857933" h="1763199">
                  <a:moveTo>
                    <a:pt x="55971" y="0"/>
                  </a:moveTo>
                  <a:lnTo>
                    <a:pt x="1801962" y="0"/>
                  </a:lnTo>
                  <a:cubicBezTo>
                    <a:pt x="1816807" y="0"/>
                    <a:pt x="1831043" y="5897"/>
                    <a:pt x="1841540" y="16394"/>
                  </a:cubicBezTo>
                  <a:cubicBezTo>
                    <a:pt x="1852036" y="26890"/>
                    <a:pt x="1857933" y="41127"/>
                    <a:pt x="1857933" y="55971"/>
                  </a:cubicBezTo>
                  <a:lnTo>
                    <a:pt x="1857933" y="1707228"/>
                  </a:lnTo>
                  <a:cubicBezTo>
                    <a:pt x="1857933" y="1722072"/>
                    <a:pt x="1852036" y="1736309"/>
                    <a:pt x="1841540" y="1746805"/>
                  </a:cubicBezTo>
                  <a:cubicBezTo>
                    <a:pt x="1831043" y="1757302"/>
                    <a:pt x="1816807" y="1763199"/>
                    <a:pt x="1801962" y="1763199"/>
                  </a:cubicBezTo>
                  <a:lnTo>
                    <a:pt x="55971" y="1763199"/>
                  </a:lnTo>
                  <a:cubicBezTo>
                    <a:pt x="41127" y="1763199"/>
                    <a:pt x="26890" y="1757302"/>
                    <a:pt x="16394" y="1746805"/>
                  </a:cubicBezTo>
                  <a:cubicBezTo>
                    <a:pt x="5897" y="1736309"/>
                    <a:pt x="0" y="1722072"/>
                    <a:pt x="0" y="1707228"/>
                  </a:cubicBezTo>
                  <a:lnTo>
                    <a:pt x="0" y="55971"/>
                  </a:lnTo>
                  <a:cubicBezTo>
                    <a:pt x="0" y="41127"/>
                    <a:pt x="5897" y="26890"/>
                    <a:pt x="16394" y="16394"/>
                  </a:cubicBezTo>
                  <a:cubicBezTo>
                    <a:pt x="26890" y="5897"/>
                    <a:pt x="41127" y="0"/>
                    <a:pt x="5597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FAF6F5"/>
              </a:solidFill>
              <a:prstDash val="solid"/>
              <a:round/>
            </a:ln>
          </p:spPr>
          <p:txBody>
            <a:bodyPr/>
            <a:lstStyle/>
            <a:p>
              <a:endParaRPr lang="es-ES_tradn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1857933" cy="17727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7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4942311">
            <a:off x="9265263" y="-1269367"/>
            <a:ext cx="15988073" cy="14772706"/>
          </a:xfrm>
          <a:custGeom>
            <a:avLst/>
            <a:gdLst/>
            <a:ahLst/>
            <a:cxnLst/>
            <a:rect l="l" t="t" r="r" b="b"/>
            <a:pathLst>
              <a:path w="15988073" h="14772706">
                <a:moveTo>
                  <a:pt x="0" y="0"/>
                </a:moveTo>
                <a:lnTo>
                  <a:pt x="15988074" y="0"/>
                </a:lnTo>
                <a:lnTo>
                  <a:pt x="15988074" y="14772706"/>
                </a:lnTo>
                <a:lnTo>
                  <a:pt x="0" y="147727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grpSp>
        <p:nvGrpSpPr>
          <p:cNvPr id="7" name="Group 7"/>
          <p:cNvGrpSpPr/>
          <p:nvPr/>
        </p:nvGrpSpPr>
        <p:grpSpPr>
          <a:xfrm>
            <a:off x="1755387" y="3219024"/>
            <a:ext cx="269367" cy="269367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85289" y="111986"/>
                  </a:lnTo>
                  <a:lnTo>
                    <a:pt x="609600" y="54447"/>
                  </a:lnTo>
                  <a:lnTo>
                    <a:pt x="621927" y="190873"/>
                  </a:lnTo>
                  <a:lnTo>
                    <a:pt x="758353" y="203200"/>
                  </a:lnTo>
                  <a:lnTo>
                    <a:pt x="700814" y="327511"/>
                  </a:lnTo>
                  <a:lnTo>
                    <a:pt x="812800" y="406400"/>
                  </a:lnTo>
                  <a:lnTo>
                    <a:pt x="700814" y="485289"/>
                  </a:lnTo>
                  <a:lnTo>
                    <a:pt x="758353" y="609600"/>
                  </a:lnTo>
                  <a:lnTo>
                    <a:pt x="621927" y="621927"/>
                  </a:lnTo>
                  <a:lnTo>
                    <a:pt x="609600" y="758353"/>
                  </a:lnTo>
                  <a:lnTo>
                    <a:pt x="485289" y="700814"/>
                  </a:lnTo>
                  <a:lnTo>
                    <a:pt x="406400" y="812800"/>
                  </a:lnTo>
                  <a:lnTo>
                    <a:pt x="327511" y="700814"/>
                  </a:lnTo>
                  <a:lnTo>
                    <a:pt x="203200" y="758353"/>
                  </a:lnTo>
                  <a:lnTo>
                    <a:pt x="190873" y="621927"/>
                  </a:lnTo>
                  <a:lnTo>
                    <a:pt x="54447" y="609600"/>
                  </a:lnTo>
                  <a:lnTo>
                    <a:pt x="111986" y="485289"/>
                  </a:lnTo>
                  <a:lnTo>
                    <a:pt x="0" y="406400"/>
                  </a:lnTo>
                  <a:lnTo>
                    <a:pt x="111986" y="327511"/>
                  </a:lnTo>
                  <a:lnTo>
                    <a:pt x="54447" y="203200"/>
                  </a:lnTo>
                  <a:lnTo>
                    <a:pt x="190873" y="190873"/>
                  </a:lnTo>
                  <a:lnTo>
                    <a:pt x="203200" y="54447"/>
                  </a:lnTo>
                  <a:lnTo>
                    <a:pt x="327511" y="111986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AF6F5"/>
            </a:solidFill>
          </p:spPr>
          <p:txBody>
            <a:bodyPr/>
            <a:lstStyle/>
            <a:p>
              <a:endParaRPr lang="es-ES_tradnl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27000" y="117475"/>
              <a:ext cx="558800" cy="568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7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755387" y="4228246"/>
            <a:ext cx="269367" cy="269367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85289" y="111986"/>
                  </a:lnTo>
                  <a:lnTo>
                    <a:pt x="609600" y="54447"/>
                  </a:lnTo>
                  <a:lnTo>
                    <a:pt x="621927" y="190873"/>
                  </a:lnTo>
                  <a:lnTo>
                    <a:pt x="758353" y="203200"/>
                  </a:lnTo>
                  <a:lnTo>
                    <a:pt x="700814" y="327511"/>
                  </a:lnTo>
                  <a:lnTo>
                    <a:pt x="812800" y="406400"/>
                  </a:lnTo>
                  <a:lnTo>
                    <a:pt x="700814" y="485289"/>
                  </a:lnTo>
                  <a:lnTo>
                    <a:pt x="758353" y="609600"/>
                  </a:lnTo>
                  <a:lnTo>
                    <a:pt x="621927" y="621927"/>
                  </a:lnTo>
                  <a:lnTo>
                    <a:pt x="609600" y="758353"/>
                  </a:lnTo>
                  <a:lnTo>
                    <a:pt x="485289" y="700814"/>
                  </a:lnTo>
                  <a:lnTo>
                    <a:pt x="406400" y="812800"/>
                  </a:lnTo>
                  <a:lnTo>
                    <a:pt x="327511" y="700814"/>
                  </a:lnTo>
                  <a:lnTo>
                    <a:pt x="203200" y="758353"/>
                  </a:lnTo>
                  <a:lnTo>
                    <a:pt x="190873" y="621927"/>
                  </a:lnTo>
                  <a:lnTo>
                    <a:pt x="54447" y="609600"/>
                  </a:lnTo>
                  <a:lnTo>
                    <a:pt x="111986" y="485289"/>
                  </a:lnTo>
                  <a:lnTo>
                    <a:pt x="0" y="406400"/>
                  </a:lnTo>
                  <a:lnTo>
                    <a:pt x="111986" y="327511"/>
                  </a:lnTo>
                  <a:lnTo>
                    <a:pt x="54447" y="203200"/>
                  </a:lnTo>
                  <a:lnTo>
                    <a:pt x="190873" y="190873"/>
                  </a:lnTo>
                  <a:lnTo>
                    <a:pt x="203200" y="54447"/>
                  </a:lnTo>
                  <a:lnTo>
                    <a:pt x="327511" y="111986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AF6F5"/>
            </a:solidFill>
          </p:spPr>
          <p:txBody>
            <a:bodyPr/>
            <a:lstStyle/>
            <a:p>
              <a:endParaRPr lang="es-ES_tradnl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27000" y="117475"/>
              <a:ext cx="558800" cy="568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7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755387" y="4735738"/>
            <a:ext cx="269367" cy="26936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85289" y="111986"/>
                  </a:lnTo>
                  <a:lnTo>
                    <a:pt x="609600" y="54447"/>
                  </a:lnTo>
                  <a:lnTo>
                    <a:pt x="621927" y="190873"/>
                  </a:lnTo>
                  <a:lnTo>
                    <a:pt x="758353" y="203200"/>
                  </a:lnTo>
                  <a:lnTo>
                    <a:pt x="700814" y="327511"/>
                  </a:lnTo>
                  <a:lnTo>
                    <a:pt x="812800" y="406400"/>
                  </a:lnTo>
                  <a:lnTo>
                    <a:pt x="700814" y="485289"/>
                  </a:lnTo>
                  <a:lnTo>
                    <a:pt x="758353" y="609600"/>
                  </a:lnTo>
                  <a:lnTo>
                    <a:pt x="621927" y="621927"/>
                  </a:lnTo>
                  <a:lnTo>
                    <a:pt x="609600" y="758353"/>
                  </a:lnTo>
                  <a:lnTo>
                    <a:pt x="485289" y="700814"/>
                  </a:lnTo>
                  <a:lnTo>
                    <a:pt x="406400" y="812800"/>
                  </a:lnTo>
                  <a:lnTo>
                    <a:pt x="327511" y="700814"/>
                  </a:lnTo>
                  <a:lnTo>
                    <a:pt x="203200" y="758353"/>
                  </a:lnTo>
                  <a:lnTo>
                    <a:pt x="190873" y="621927"/>
                  </a:lnTo>
                  <a:lnTo>
                    <a:pt x="54447" y="609600"/>
                  </a:lnTo>
                  <a:lnTo>
                    <a:pt x="111986" y="485289"/>
                  </a:lnTo>
                  <a:lnTo>
                    <a:pt x="0" y="406400"/>
                  </a:lnTo>
                  <a:lnTo>
                    <a:pt x="111986" y="327511"/>
                  </a:lnTo>
                  <a:lnTo>
                    <a:pt x="54447" y="203200"/>
                  </a:lnTo>
                  <a:lnTo>
                    <a:pt x="190873" y="190873"/>
                  </a:lnTo>
                  <a:lnTo>
                    <a:pt x="203200" y="54447"/>
                  </a:lnTo>
                  <a:lnTo>
                    <a:pt x="327511" y="111986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AF6F5"/>
            </a:solidFill>
          </p:spPr>
          <p:txBody>
            <a:bodyPr/>
            <a:lstStyle/>
            <a:p>
              <a:endParaRPr lang="es-ES_tradn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27000" y="117475"/>
              <a:ext cx="558800" cy="568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7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755387" y="5243230"/>
            <a:ext cx="269367" cy="269367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85289" y="111986"/>
                  </a:lnTo>
                  <a:lnTo>
                    <a:pt x="609600" y="54447"/>
                  </a:lnTo>
                  <a:lnTo>
                    <a:pt x="621927" y="190873"/>
                  </a:lnTo>
                  <a:lnTo>
                    <a:pt x="758353" y="203200"/>
                  </a:lnTo>
                  <a:lnTo>
                    <a:pt x="700814" y="327511"/>
                  </a:lnTo>
                  <a:lnTo>
                    <a:pt x="812800" y="406400"/>
                  </a:lnTo>
                  <a:lnTo>
                    <a:pt x="700814" y="485289"/>
                  </a:lnTo>
                  <a:lnTo>
                    <a:pt x="758353" y="609600"/>
                  </a:lnTo>
                  <a:lnTo>
                    <a:pt x="621927" y="621927"/>
                  </a:lnTo>
                  <a:lnTo>
                    <a:pt x="609600" y="758353"/>
                  </a:lnTo>
                  <a:lnTo>
                    <a:pt x="485289" y="700814"/>
                  </a:lnTo>
                  <a:lnTo>
                    <a:pt x="406400" y="812800"/>
                  </a:lnTo>
                  <a:lnTo>
                    <a:pt x="327511" y="700814"/>
                  </a:lnTo>
                  <a:lnTo>
                    <a:pt x="203200" y="758353"/>
                  </a:lnTo>
                  <a:lnTo>
                    <a:pt x="190873" y="621927"/>
                  </a:lnTo>
                  <a:lnTo>
                    <a:pt x="54447" y="609600"/>
                  </a:lnTo>
                  <a:lnTo>
                    <a:pt x="111986" y="485289"/>
                  </a:lnTo>
                  <a:lnTo>
                    <a:pt x="0" y="406400"/>
                  </a:lnTo>
                  <a:lnTo>
                    <a:pt x="111986" y="327511"/>
                  </a:lnTo>
                  <a:lnTo>
                    <a:pt x="54447" y="203200"/>
                  </a:lnTo>
                  <a:lnTo>
                    <a:pt x="190873" y="190873"/>
                  </a:lnTo>
                  <a:lnTo>
                    <a:pt x="203200" y="54447"/>
                  </a:lnTo>
                  <a:lnTo>
                    <a:pt x="327511" y="111986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AF6F5"/>
            </a:solidFill>
          </p:spPr>
          <p:txBody>
            <a:bodyPr/>
            <a:lstStyle/>
            <a:p>
              <a:endParaRPr lang="es-ES_tradnl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27000" y="117475"/>
              <a:ext cx="558800" cy="568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7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755387" y="5750722"/>
            <a:ext cx="269367" cy="269367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85289" y="111986"/>
                  </a:lnTo>
                  <a:lnTo>
                    <a:pt x="609600" y="54447"/>
                  </a:lnTo>
                  <a:lnTo>
                    <a:pt x="621927" y="190873"/>
                  </a:lnTo>
                  <a:lnTo>
                    <a:pt x="758353" y="203200"/>
                  </a:lnTo>
                  <a:lnTo>
                    <a:pt x="700814" y="327511"/>
                  </a:lnTo>
                  <a:lnTo>
                    <a:pt x="812800" y="406400"/>
                  </a:lnTo>
                  <a:lnTo>
                    <a:pt x="700814" y="485289"/>
                  </a:lnTo>
                  <a:lnTo>
                    <a:pt x="758353" y="609600"/>
                  </a:lnTo>
                  <a:lnTo>
                    <a:pt x="621927" y="621927"/>
                  </a:lnTo>
                  <a:lnTo>
                    <a:pt x="609600" y="758353"/>
                  </a:lnTo>
                  <a:lnTo>
                    <a:pt x="485289" y="700814"/>
                  </a:lnTo>
                  <a:lnTo>
                    <a:pt x="406400" y="812800"/>
                  </a:lnTo>
                  <a:lnTo>
                    <a:pt x="327511" y="700814"/>
                  </a:lnTo>
                  <a:lnTo>
                    <a:pt x="203200" y="758353"/>
                  </a:lnTo>
                  <a:lnTo>
                    <a:pt x="190873" y="621927"/>
                  </a:lnTo>
                  <a:lnTo>
                    <a:pt x="54447" y="609600"/>
                  </a:lnTo>
                  <a:lnTo>
                    <a:pt x="111986" y="485289"/>
                  </a:lnTo>
                  <a:lnTo>
                    <a:pt x="0" y="406400"/>
                  </a:lnTo>
                  <a:lnTo>
                    <a:pt x="111986" y="327511"/>
                  </a:lnTo>
                  <a:lnTo>
                    <a:pt x="54447" y="203200"/>
                  </a:lnTo>
                  <a:lnTo>
                    <a:pt x="190873" y="190873"/>
                  </a:lnTo>
                  <a:lnTo>
                    <a:pt x="203200" y="54447"/>
                  </a:lnTo>
                  <a:lnTo>
                    <a:pt x="327511" y="111986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AF6F5"/>
            </a:solidFill>
          </p:spPr>
          <p:txBody>
            <a:bodyPr/>
            <a:lstStyle/>
            <a:p>
              <a:endParaRPr lang="es-ES_tradnl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27000" y="117475"/>
              <a:ext cx="558800" cy="568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7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755387" y="6258214"/>
            <a:ext cx="269367" cy="269367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85289" y="111986"/>
                  </a:lnTo>
                  <a:lnTo>
                    <a:pt x="609600" y="54447"/>
                  </a:lnTo>
                  <a:lnTo>
                    <a:pt x="621927" y="190873"/>
                  </a:lnTo>
                  <a:lnTo>
                    <a:pt x="758353" y="203200"/>
                  </a:lnTo>
                  <a:lnTo>
                    <a:pt x="700814" y="327511"/>
                  </a:lnTo>
                  <a:lnTo>
                    <a:pt x="812800" y="406400"/>
                  </a:lnTo>
                  <a:lnTo>
                    <a:pt x="700814" y="485289"/>
                  </a:lnTo>
                  <a:lnTo>
                    <a:pt x="758353" y="609600"/>
                  </a:lnTo>
                  <a:lnTo>
                    <a:pt x="621927" y="621927"/>
                  </a:lnTo>
                  <a:lnTo>
                    <a:pt x="609600" y="758353"/>
                  </a:lnTo>
                  <a:lnTo>
                    <a:pt x="485289" y="700814"/>
                  </a:lnTo>
                  <a:lnTo>
                    <a:pt x="406400" y="812800"/>
                  </a:lnTo>
                  <a:lnTo>
                    <a:pt x="327511" y="700814"/>
                  </a:lnTo>
                  <a:lnTo>
                    <a:pt x="203200" y="758353"/>
                  </a:lnTo>
                  <a:lnTo>
                    <a:pt x="190873" y="621927"/>
                  </a:lnTo>
                  <a:lnTo>
                    <a:pt x="54447" y="609600"/>
                  </a:lnTo>
                  <a:lnTo>
                    <a:pt x="111986" y="485289"/>
                  </a:lnTo>
                  <a:lnTo>
                    <a:pt x="0" y="406400"/>
                  </a:lnTo>
                  <a:lnTo>
                    <a:pt x="111986" y="327511"/>
                  </a:lnTo>
                  <a:lnTo>
                    <a:pt x="54447" y="203200"/>
                  </a:lnTo>
                  <a:lnTo>
                    <a:pt x="190873" y="190873"/>
                  </a:lnTo>
                  <a:lnTo>
                    <a:pt x="203200" y="54447"/>
                  </a:lnTo>
                  <a:lnTo>
                    <a:pt x="327511" y="111986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AF6F5"/>
            </a:solidFill>
          </p:spPr>
          <p:txBody>
            <a:bodyPr/>
            <a:lstStyle/>
            <a:p>
              <a:endParaRPr lang="es-ES_tradnl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27000" y="117475"/>
              <a:ext cx="558800" cy="568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7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755387" y="6765706"/>
            <a:ext cx="269367" cy="269367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85289" y="111986"/>
                  </a:lnTo>
                  <a:lnTo>
                    <a:pt x="609600" y="54447"/>
                  </a:lnTo>
                  <a:lnTo>
                    <a:pt x="621927" y="190873"/>
                  </a:lnTo>
                  <a:lnTo>
                    <a:pt x="758353" y="203200"/>
                  </a:lnTo>
                  <a:lnTo>
                    <a:pt x="700814" y="327511"/>
                  </a:lnTo>
                  <a:lnTo>
                    <a:pt x="812800" y="406400"/>
                  </a:lnTo>
                  <a:lnTo>
                    <a:pt x="700814" y="485289"/>
                  </a:lnTo>
                  <a:lnTo>
                    <a:pt x="758353" y="609600"/>
                  </a:lnTo>
                  <a:lnTo>
                    <a:pt x="621927" y="621927"/>
                  </a:lnTo>
                  <a:lnTo>
                    <a:pt x="609600" y="758353"/>
                  </a:lnTo>
                  <a:lnTo>
                    <a:pt x="485289" y="700814"/>
                  </a:lnTo>
                  <a:lnTo>
                    <a:pt x="406400" y="812800"/>
                  </a:lnTo>
                  <a:lnTo>
                    <a:pt x="327511" y="700814"/>
                  </a:lnTo>
                  <a:lnTo>
                    <a:pt x="203200" y="758353"/>
                  </a:lnTo>
                  <a:lnTo>
                    <a:pt x="190873" y="621927"/>
                  </a:lnTo>
                  <a:lnTo>
                    <a:pt x="54447" y="609600"/>
                  </a:lnTo>
                  <a:lnTo>
                    <a:pt x="111986" y="485289"/>
                  </a:lnTo>
                  <a:lnTo>
                    <a:pt x="0" y="406400"/>
                  </a:lnTo>
                  <a:lnTo>
                    <a:pt x="111986" y="327511"/>
                  </a:lnTo>
                  <a:lnTo>
                    <a:pt x="54447" y="203200"/>
                  </a:lnTo>
                  <a:lnTo>
                    <a:pt x="190873" y="190873"/>
                  </a:lnTo>
                  <a:lnTo>
                    <a:pt x="203200" y="54447"/>
                  </a:lnTo>
                  <a:lnTo>
                    <a:pt x="327511" y="111986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AF6F5"/>
            </a:solidFill>
          </p:spPr>
          <p:txBody>
            <a:bodyPr/>
            <a:lstStyle/>
            <a:p>
              <a:endParaRPr lang="es-ES_tradnl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27000" y="117475"/>
              <a:ext cx="558800" cy="568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7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9657614" y="1469300"/>
            <a:ext cx="7348401" cy="7348401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-181610" y="-181610"/>
              <a:ext cx="6713221" cy="6713221"/>
            </a:xfrm>
            <a:custGeom>
              <a:avLst/>
              <a:gdLst/>
              <a:ahLst/>
              <a:cxnLst/>
              <a:rect l="l" t="t" r="r" b="b"/>
              <a:pathLst>
                <a:path w="6713221" h="6713221">
                  <a:moveTo>
                    <a:pt x="5986780" y="726440"/>
                  </a:moveTo>
                  <a:cubicBezTo>
                    <a:pt x="5260340" y="0"/>
                    <a:pt x="4083050" y="0"/>
                    <a:pt x="3356610" y="726440"/>
                  </a:cubicBezTo>
                  <a:cubicBezTo>
                    <a:pt x="2630170" y="0"/>
                    <a:pt x="1452880" y="0"/>
                    <a:pt x="726440" y="726440"/>
                  </a:cubicBezTo>
                  <a:cubicBezTo>
                    <a:pt x="0" y="1452880"/>
                    <a:pt x="0" y="2630170"/>
                    <a:pt x="726440" y="3356610"/>
                  </a:cubicBezTo>
                  <a:cubicBezTo>
                    <a:pt x="0" y="4083050"/>
                    <a:pt x="0" y="5260340"/>
                    <a:pt x="726440" y="5986780"/>
                  </a:cubicBezTo>
                  <a:cubicBezTo>
                    <a:pt x="1452880" y="6713221"/>
                    <a:pt x="2630170" y="6713220"/>
                    <a:pt x="3356610" y="5986780"/>
                  </a:cubicBezTo>
                  <a:cubicBezTo>
                    <a:pt x="4083050" y="6713220"/>
                    <a:pt x="5260340" y="6713220"/>
                    <a:pt x="5986780" y="5986780"/>
                  </a:cubicBezTo>
                  <a:cubicBezTo>
                    <a:pt x="6713221" y="5260340"/>
                    <a:pt x="6713220" y="4083050"/>
                    <a:pt x="5986780" y="3356610"/>
                  </a:cubicBezTo>
                  <a:cubicBezTo>
                    <a:pt x="6713220" y="2630170"/>
                    <a:pt x="6713220" y="1452880"/>
                    <a:pt x="5986780" y="726440"/>
                  </a:cubicBezTo>
                  <a:close/>
                </a:path>
              </a:pathLst>
            </a:custGeom>
            <a:blipFill>
              <a:blip r:embed="rId3">
                <a:alphaModFix amt="65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_tradnl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755387" y="7273198"/>
            <a:ext cx="269367" cy="269367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85289" y="111986"/>
                  </a:lnTo>
                  <a:lnTo>
                    <a:pt x="609600" y="54447"/>
                  </a:lnTo>
                  <a:lnTo>
                    <a:pt x="621927" y="190873"/>
                  </a:lnTo>
                  <a:lnTo>
                    <a:pt x="758353" y="203200"/>
                  </a:lnTo>
                  <a:lnTo>
                    <a:pt x="700814" y="327511"/>
                  </a:lnTo>
                  <a:lnTo>
                    <a:pt x="812800" y="406400"/>
                  </a:lnTo>
                  <a:lnTo>
                    <a:pt x="700814" y="485289"/>
                  </a:lnTo>
                  <a:lnTo>
                    <a:pt x="758353" y="609600"/>
                  </a:lnTo>
                  <a:lnTo>
                    <a:pt x="621927" y="621927"/>
                  </a:lnTo>
                  <a:lnTo>
                    <a:pt x="609600" y="758353"/>
                  </a:lnTo>
                  <a:lnTo>
                    <a:pt x="485289" y="700814"/>
                  </a:lnTo>
                  <a:lnTo>
                    <a:pt x="406400" y="812800"/>
                  </a:lnTo>
                  <a:lnTo>
                    <a:pt x="327511" y="700814"/>
                  </a:lnTo>
                  <a:lnTo>
                    <a:pt x="203200" y="758353"/>
                  </a:lnTo>
                  <a:lnTo>
                    <a:pt x="190873" y="621927"/>
                  </a:lnTo>
                  <a:lnTo>
                    <a:pt x="54447" y="609600"/>
                  </a:lnTo>
                  <a:lnTo>
                    <a:pt x="111986" y="485289"/>
                  </a:lnTo>
                  <a:lnTo>
                    <a:pt x="0" y="406400"/>
                  </a:lnTo>
                  <a:lnTo>
                    <a:pt x="111986" y="327511"/>
                  </a:lnTo>
                  <a:lnTo>
                    <a:pt x="54447" y="203200"/>
                  </a:lnTo>
                  <a:lnTo>
                    <a:pt x="190873" y="190873"/>
                  </a:lnTo>
                  <a:lnTo>
                    <a:pt x="203200" y="54447"/>
                  </a:lnTo>
                  <a:lnTo>
                    <a:pt x="327511" y="111986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AF6F5"/>
            </a:solidFill>
          </p:spPr>
          <p:txBody>
            <a:bodyPr/>
            <a:lstStyle/>
            <a:p>
              <a:endParaRPr lang="es-ES_tradnl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127000" y="117475"/>
              <a:ext cx="558800" cy="568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7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755387" y="3723635"/>
            <a:ext cx="269367" cy="269367"/>
            <a:chOff x="0" y="0"/>
            <a:chExt cx="812800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85289" y="111986"/>
                  </a:lnTo>
                  <a:lnTo>
                    <a:pt x="609600" y="54447"/>
                  </a:lnTo>
                  <a:lnTo>
                    <a:pt x="621927" y="190873"/>
                  </a:lnTo>
                  <a:lnTo>
                    <a:pt x="758353" y="203200"/>
                  </a:lnTo>
                  <a:lnTo>
                    <a:pt x="700814" y="327511"/>
                  </a:lnTo>
                  <a:lnTo>
                    <a:pt x="812800" y="406400"/>
                  </a:lnTo>
                  <a:lnTo>
                    <a:pt x="700814" y="485289"/>
                  </a:lnTo>
                  <a:lnTo>
                    <a:pt x="758353" y="609600"/>
                  </a:lnTo>
                  <a:lnTo>
                    <a:pt x="621927" y="621927"/>
                  </a:lnTo>
                  <a:lnTo>
                    <a:pt x="609600" y="758353"/>
                  </a:lnTo>
                  <a:lnTo>
                    <a:pt x="485289" y="700814"/>
                  </a:lnTo>
                  <a:lnTo>
                    <a:pt x="406400" y="812800"/>
                  </a:lnTo>
                  <a:lnTo>
                    <a:pt x="327511" y="700814"/>
                  </a:lnTo>
                  <a:lnTo>
                    <a:pt x="203200" y="758353"/>
                  </a:lnTo>
                  <a:lnTo>
                    <a:pt x="190873" y="621927"/>
                  </a:lnTo>
                  <a:lnTo>
                    <a:pt x="54447" y="609600"/>
                  </a:lnTo>
                  <a:lnTo>
                    <a:pt x="111986" y="485289"/>
                  </a:lnTo>
                  <a:lnTo>
                    <a:pt x="0" y="406400"/>
                  </a:lnTo>
                  <a:lnTo>
                    <a:pt x="111986" y="327511"/>
                  </a:lnTo>
                  <a:lnTo>
                    <a:pt x="54447" y="203200"/>
                  </a:lnTo>
                  <a:lnTo>
                    <a:pt x="190873" y="190873"/>
                  </a:lnTo>
                  <a:lnTo>
                    <a:pt x="203200" y="54447"/>
                  </a:lnTo>
                  <a:lnTo>
                    <a:pt x="327511" y="111986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AF6F5"/>
            </a:solidFill>
          </p:spPr>
          <p:txBody>
            <a:bodyPr/>
            <a:lstStyle/>
            <a:p>
              <a:endParaRPr lang="es-ES_tradnl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127000" y="117475"/>
              <a:ext cx="558800" cy="568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7"/>
                </a:lnSpc>
              </a:pPr>
              <a:endParaRPr/>
            </a:p>
          </p:txBody>
        </p:sp>
      </p:grpSp>
      <p:sp>
        <p:nvSpPr>
          <p:cNvPr id="36" name="Freeform 36"/>
          <p:cNvSpPr/>
          <p:nvPr/>
        </p:nvSpPr>
        <p:spPr>
          <a:xfrm>
            <a:off x="15990541" y="9062228"/>
            <a:ext cx="2030947" cy="880077"/>
          </a:xfrm>
          <a:custGeom>
            <a:avLst/>
            <a:gdLst/>
            <a:ahLst/>
            <a:cxnLst/>
            <a:rect l="l" t="t" r="r" b="b"/>
            <a:pathLst>
              <a:path w="2030947" h="880077">
                <a:moveTo>
                  <a:pt x="0" y="0"/>
                </a:moveTo>
                <a:lnTo>
                  <a:pt x="2030947" y="0"/>
                </a:lnTo>
                <a:lnTo>
                  <a:pt x="2030947" y="880077"/>
                </a:lnTo>
                <a:lnTo>
                  <a:pt x="0" y="8800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5000"/>
            </a:blip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37" name="TextBox 37"/>
          <p:cNvSpPr txBox="1"/>
          <p:nvPr/>
        </p:nvSpPr>
        <p:spPr>
          <a:xfrm>
            <a:off x="1755387" y="2208860"/>
            <a:ext cx="6977203" cy="860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99"/>
              </a:lnSpc>
            </a:pPr>
            <a:r>
              <a:rPr lang="en-US" sz="6499" b="1">
                <a:solidFill>
                  <a:srgbClr val="FAF6F5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ÍNDICE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229321" y="3209499"/>
            <a:ext cx="5987523" cy="278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14"/>
              </a:lnSpc>
            </a:pPr>
            <a:r>
              <a:rPr lang="en-US" sz="1800" b="1" i="1" spc="252">
                <a:solidFill>
                  <a:srgbClr val="FAF6F5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¿QUIENES SOMOS?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2229321" y="4218721"/>
            <a:ext cx="5987523" cy="278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14"/>
              </a:lnSpc>
            </a:pPr>
            <a:r>
              <a:rPr lang="en-US" sz="1800" b="1" i="1" spc="252">
                <a:solidFill>
                  <a:srgbClr val="FAF6F5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ZONAS DE IMPACTO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2229321" y="4726213"/>
            <a:ext cx="5987523" cy="278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14"/>
              </a:lnSpc>
            </a:pPr>
            <a:r>
              <a:rPr lang="en-US" sz="1800" b="1" i="1" spc="252">
                <a:solidFill>
                  <a:srgbClr val="FAF6F5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DESAFÍOS Y ÁREAS DE OPORTUNIDAD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2229321" y="5214655"/>
            <a:ext cx="5987523" cy="278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14"/>
              </a:lnSpc>
            </a:pPr>
            <a:r>
              <a:rPr lang="en-US" sz="1800" b="1" i="1" spc="252">
                <a:solidFill>
                  <a:srgbClr val="FAF6F5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ESTADÍSTICAS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2229321" y="5741197"/>
            <a:ext cx="5987523" cy="278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14"/>
              </a:lnSpc>
            </a:pPr>
            <a:r>
              <a:rPr lang="en-US" sz="1800" b="1" i="1" spc="252">
                <a:solidFill>
                  <a:srgbClr val="FAF6F5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SERVICIOS Y ACTIVIDADES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2229321" y="6248689"/>
            <a:ext cx="5987523" cy="278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14"/>
              </a:lnSpc>
            </a:pPr>
            <a:r>
              <a:rPr lang="en-US" sz="1800" b="1" i="1" spc="252">
                <a:solidFill>
                  <a:srgbClr val="FAF6F5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¿POR QUE ELEGIRNOS?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2229321" y="6756181"/>
            <a:ext cx="5987523" cy="278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14"/>
              </a:lnSpc>
            </a:pPr>
            <a:r>
              <a:rPr lang="en-US" sz="1800" b="1" i="1" spc="252">
                <a:solidFill>
                  <a:srgbClr val="FAF6F5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SOCIOS TECNOLÓGICOS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2229321" y="7263673"/>
            <a:ext cx="5987523" cy="278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14"/>
              </a:lnSpc>
            </a:pPr>
            <a:r>
              <a:rPr lang="en-US" sz="1800" b="1" i="1" spc="252">
                <a:solidFill>
                  <a:srgbClr val="FAF6F5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¿DONDE ENCONTRARNOS?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2229321" y="3714110"/>
            <a:ext cx="5987523" cy="278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14"/>
              </a:lnSpc>
            </a:pPr>
            <a:r>
              <a:rPr lang="en-US" sz="1800" b="1" i="1" spc="252">
                <a:solidFill>
                  <a:srgbClr val="FAF6F5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EQUIPO TÉCNICO CERTIFICADO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53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30485">
            <a:off x="-2382992" y="-2500756"/>
            <a:ext cx="7760666" cy="7644256"/>
          </a:xfrm>
          <a:custGeom>
            <a:avLst/>
            <a:gdLst/>
            <a:ahLst/>
            <a:cxnLst/>
            <a:rect l="l" t="t" r="r" b="b"/>
            <a:pathLst>
              <a:path w="7760666" h="7644256">
                <a:moveTo>
                  <a:pt x="0" y="0"/>
                </a:moveTo>
                <a:lnTo>
                  <a:pt x="7760666" y="0"/>
                </a:lnTo>
                <a:lnTo>
                  <a:pt x="7760666" y="7644256"/>
                </a:lnTo>
                <a:lnTo>
                  <a:pt x="0" y="764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grpSp>
        <p:nvGrpSpPr>
          <p:cNvPr id="3" name="Group 3"/>
          <p:cNvGrpSpPr/>
          <p:nvPr/>
        </p:nvGrpSpPr>
        <p:grpSpPr>
          <a:xfrm>
            <a:off x="5168082" y="1741496"/>
            <a:ext cx="7951837" cy="1396204"/>
            <a:chOff x="0" y="0"/>
            <a:chExt cx="2231743" cy="39185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31743" cy="391855"/>
            </a:xfrm>
            <a:custGeom>
              <a:avLst/>
              <a:gdLst/>
              <a:ahLst/>
              <a:cxnLst/>
              <a:rect l="l" t="t" r="r" b="b"/>
              <a:pathLst>
                <a:path w="2231743" h="391855">
                  <a:moveTo>
                    <a:pt x="2028543" y="0"/>
                  </a:moveTo>
                  <a:cubicBezTo>
                    <a:pt x="2140768" y="0"/>
                    <a:pt x="2231743" y="87720"/>
                    <a:pt x="2231743" y="195928"/>
                  </a:cubicBezTo>
                  <a:cubicBezTo>
                    <a:pt x="2231743" y="304135"/>
                    <a:pt x="2140768" y="391855"/>
                    <a:pt x="2028543" y="391855"/>
                  </a:cubicBezTo>
                  <a:lnTo>
                    <a:pt x="203200" y="391855"/>
                  </a:lnTo>
                  <a:cubicBezTo>
                    <a:pt x="90976" y="391855"/>
                    <a:pt x="0" y="304135"/>
                    <a:pt x="0" y="195928"/>
                  </a:cubicBezTo>
                  <a:cubicBezTo>
                    <a:pt x="0" y="87720"/>
                    <a:pt x="90976" y="0"/>
                    <a:pt x="203200" y="0"/>
                  </a:cubicBezTo>
                  <a:lnTo>
                    <a:pt x="2028543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FAF6F5"/>
              </a:solidFill>
              <a:prstDash val="solid"/>
              <a:round/>
            </a:ln>
          </p:spPr>
          <p:txBody>
            <a:bodyPr/>
            <a:lstStyle/>
            <a:p>
              <a:endParaRPr lang="es-ES_tradn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2231743" cy="401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406117" y="2032164"/>
            <a:ext cx="11475767" cy="1105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320"/>
              </a:lnSpc>
              <a:spcBef>
                <a:spcPct val="0"/>
              </a:spcBef>
            </a:pPr>
            <a:r>
              <a:rPr lang="en-US" sz="8000" b="1" i="1" spc="144">
                <a:solidFill>
                  <a:srgbClr val="FAF6F5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¿ Quienes somos ?</a:t>
            </a:r>
          </a:p>
        </p:txBody>
      </p:sp>
      <p:sp>
        <p:nvSpPr>
          <p:cNvPr id="7" name="Freeform 7"/>
          <p:cNvSpPr/>
          <p:nvPr/>
        </p:nvSpPr>
        <p:spPr>
          <a:xfrm rot="-10800000">
            <a:off x="13378967" y="6464872"/>
            <a:ext cx="7760666" cy="7644256"/>
          </a:xfrm>
          <a:custGeom>
            <a:avLst/>
            <a:gdLst/>
            <a:ahLst/>
            <a:cxnLst/>
            <a:rect l="l" t="t" r="r" b="b"/>
            <a:pathLst>
              <a:path w="7760666" h="7644256">
                <a:moveTo>
                  <a:pt x="0" y="0"/>
                </a:moveTo>
                <a:lnTo>
                  <a:pt x="7760666" y="0"/>
                </a:lnTo>
                <a:lnTo>
                  <a:pt x="7760666" y="7644256"/>
                </a:lnTo>
                <a:lnTo>
                  <a:pt x="0" y="764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8" name="TextBox 8"/>
          <p:cNvSpPr txBox="1"/>
          <p:nvPr/>
        </p:nvSpPr>
        <p:spPr>
          <a:xfrm>
            <a:off x="5168082" y="3564227"/>
            <a:ext cx="7951837" cy="7182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FAF6F5"/>
                </a:solidFill>
                <a:latin typeface="Montserrat"/>
                <a:ea typeface="Montserrat"/>
                <a:cs typeface="Montserrat"/>
                <a:sym typeface="Montserrat"/>
              </a:rPr>
              <a:t>ID Automation Servicios es la división especializada en </a:t>
            </a:r>
            <a:r>
              <a:rPr lang="en-US" sz="2799" b="1">
                <a:solidFill>
                  <a:srgbClr val="FAF6F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mantenimiento preventivo </a:t>
            </a:r>
            <a:r>
              <a:rPr lang="en-US" sz="2799">
                <a:solidFill>
                  <a:srgbClr val="FAF6F5"/>
                </a:solidFill>
                <a:latin typeface="Montserrat"/>
                <a:ea typeface="Montserrat"/>
                <a:cs typeface="Montserrat"/>
                <a:sym typeface="Montserrat"/>
              </a:rPr>
              <a:t>y </a:t>
            </a:r>
            <a:r>
              <a:rPr lang="en-US" sz="2799" b="1">
                <a:solidFill>
                  <a:srgbClr val="FAF6F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correctivo</a:t>
            </a:r>
            <a:r>
              <a:rPr lang="en-US" sz="2799">
                <a:solidFill>
                  <a:srgbClr val="FAF6F5"/>
                </a:solidFill>
                <a:latin typeface="Montserrat"/>
                <a:ea typeface="Montserrat"/>
                <a:cs typeface="Montserrat"/>
                <a:sym typeface="Montserrat"/>
              </a:rPr>
              <a:t> así como desarrollo de servicios en sitio para las cadenas de Autoservicio. 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FAF6F5"/>
                </a:solidFill>
                <a:latin typeface="Montserrat"/>
                <a:ea typeface="Montserrat"/>
                <a:cs typeface="Montserrat"/>
                <a:sym typeface="Montserrat"/>
              </a:rPr>
              <a:t>Nuestra </a:t>
            </a:r>
            <a:r>
              <a:rPr lang="en-US" sz="2799" b="1">
                <a:solidFill>
                  <a:srgbClr val="FAF6F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misión</a:t>
            </a:r>
            <a:r>
              <a:rPr lang="en-US" sz="2799">
                <a:solidFill>
                  <a:srgbClr val="FAF6F5"/>
                </a:solidFill>
                <a:latin typeface="Montserrat"/>
                <a:ea typeface="Montserrat"/>
                <a:cs typeface="Montserrat"/>
                <a:sym typeface="Montserrat"/>
              </a:rPr>
              <a:t> es garantizar la </a:t>
            </a:r>
            <a:r>
              <a:rPr lang="en-US" sz="2799" b="1">
                <a:solidFill>
                  <a:srgbClr val="FAF6F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continuidad operativa</a:t>
            </a:r>
            <a:r>
              <a:rPr lang="en-US" sz="2799">
                <a:solidFill>
                  <a:srgbClr val="FAF6F5"/>
                </a:solidFill>
                <a:latin typeface="Montserrat"/>
                <a:ea typeface="Montserrat"/>
                <a:cs typeface="Montserrat"/>
                <a:sym typeface="Montserrat"/>
              </a:rPr>
              <a:t> de nuestros clientes a través de </a:t>
            </a:r>
            <a:r>
              <a:rPr lang="en-US" sz="2799" b="1">
                <a:solidFill>
                  <a:srgbClr val="FAF6F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soluciones</a:t>
            </a:r>
            <a:r>
              <a:rPr lang="en-US" sz="2799">
                <a:solidFill>
                  <a:srgbClr val="FAF6F5"/>
                </a:solidFill>
                <a:latin typeface="Montserrat"/>
                <a:ea typeface="Montserrat"/>
                <a:cs typeface="Montserrat"/>
                <a:sym typeface="Montserrat"/>
              </a:rPr>
              <a:t> rápidas, </a:t>
            </a:r>
            <a:r>
              <a:rPr lang="en-US" sz="2799" b="1">
                <a:solidFill>
                  <a:srgbClr val="FAF6F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confiables</a:t>
            </a:r>
            <a:r>
              <a:rPr lang="en-US" sz="2799">
                <a:solidFill>
                  <a:srgbClr val="FAF6F5"/>
                </a:solidFill>
                <a:latin typeface="Montserrat"/>
                <a:ea typeface="Montserrat"/>
                <a:cs typeface="Montserrat"/>
                <a:sym typeface="Montserrat"/>
              </a:rPr>
              <a:t> y personalizadas, abarcando todos los puntos de contacto de una tienda de Retail, tienda de Departamental, Restaurantes y Cafeterías.</a:t>
            </a:r>
          </a:p>
          <a:p>
            <a:pPr algn="ctr">
              <a:lnSpc>
                <a:spcPts val="3359"/>
              </a:lnSpc>
            </a:pPr>
            <a:endParaRPr lang="en-US" sz="2799">
              <a:solidFill>
                <a:srgbClr val="FAF6F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lnSpc>
                <a:spcPts val="3359"/>
              </a:lnSpc>
            </a:pPr>
            <a:endParaRPr lang="en-US" sz="2799">
              <a:solidFill>
                <a:srgbClr val="FAF6F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lnSpc>
                <a:spcPts val="3359"/>
              </a:lnSpc>
            </a:pPr>
            <a:endParaRPr lang="en-US" sz="2799">
              <a:solidFill>
                <a:srgbClr val="FAF6F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5990541" y="9062228"/>
            <a:ext cx="2030947" cy="880077"/>
          </a:xfrm>
          <a:custGeom>
            <a:avLst/>
            <a:gdLst/>
            <a:ahLst/>
            <a:cxnLst/>
            <a:rect l="l" t="t" r="r" b="b"/>
            <a:pathLst>
              <a:path w="2030947" h="880077">
                <a:moveTo>
                  <a:pt x="0" y="0"/>
                </a:moveTo>
                <a:lnTo>
                  <a:pt x="2030947" y="0"/>
                </a:lnTo>
                <a:lnTo>
                  <a:pt x="2030947" y="880077"/>
                </a:lnTo>
                <a:lnTo>
                  <a:pt x="0" y="8800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</a:blip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53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4371195"/>
            <a:ext cx="4377584" cy="1560829"/>
            <a:chOff x="0" y="0"/>
            <a:chExt cx="881511" cy="3143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81511" cy="314303"/>
            </a:xfrm>
            <a:custGeom>
              <a:avLst/>
              <a:gdLst/>
              <a:ahLst/>
              <a:cxnLst/>
              <a:rect l="l" t="t" r="r" b="b"/>
              <a:pathLst>
                <a:path w="881511" h="314303">
                  <a:moveTo>
                    <a:pt x="678311" y="0"/>
                  </a:moveTo>
                  <a:cubicBezTo>
                    <a:pt x="790536" y="0"/>
                    <a:pt x="881511" y="70359"/>
                    <a:pt x="881511" y="157152"/>
                  </a:cubicBezTo>
                  <a:cubicBezTo>
                    <a:pt x="881511" y="243944"/>
                    <a:pt x="790536" y="314303"/>
                    <a:pt x="678311" y="314303"/>
                  </a:cubicBezTo>
                  <a:lnTo>
                    <a:pt x="203200" y="314303"/>
                  </a:lnTo>
                  <a:cubicBezTo>
                    <a:pt x="90976" y="314303"/>
                    <a:pt x="0" y="243944"/>
                    <a:pt x="0" y="157152"/>
                  </a:cubicBezTo>
                  <a:cubicBezTo>
                    <a:pt x="0" y="70359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  <p:txBody>
            <a:bodyPr/>
            <a:lstStyle/>
            <a:p>
              <a:endParaRPr lang="es-ES_trad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881511" cy="3238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9"/>
                </a:lnSpc>
              </a:pPr>
              <a:endParaRPr/>
            </a:p>
            <a:p>
              <a:pPr algn="ctr">
                <a:lnSpc>
                  <a:spcPts val="2599"/>
                </a:lnSpc>
              </a:pPr>
              <a:endParaRPr/>
            </a:p>
            <a:p>
              <a:pPr algn="ctr">
                <a:lnSpc>
                  <a:spcPts val="2599"/>
                </a:lnSpc>
              </a:pPr>
              <a:r>
                <a:rPr lang="en-US" sz="1999" spc="99">
                  <a:solidFill>
                    <a:srgbClr val="000000">
                      <a:alpha val="49804"/>
                    </a:srgbClr>
                  </a:solidFill>
                  <a:latin typeface="Montaser Arabic"/>
                  <a:ea typeface="Montaser Arabic"/>
                  <a:cs typeface="Montaser Arabic"/>
                  <a:sym typeface="Montaser Arabic"/>
                </a:rPr>
                <a:t>Key Account Manager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032944" y="4371195"/>
            <a:ext cx="4377584" cy="1560829"/>
            <a:chOff x="0" y="0"/>
            <a:chExt cx="944956" cy="33692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44956" cy="336924"/>
            </a:xfrm>
            <a:custGeom>
              <a:avLst/>
              <a:gdLst/>
              <a:ahLst/>
              <a:cxnLst/>
              <a:rect l="l" t="t" r="r" b="b"/>
              <a:pathLst>
                <a:path w="944956" h="336924">
                  <a:moveTo>
                    <a:pt x="741756" y="0"/>
                  </a:moveTo>
                  <a:cubicBezTo>
                    <a:pt x="853980" y="0"/>
                    <a:pt x="944956" y="75423"/>
                    <a:pt x="944956" y="168462"/>
                  </a:cubicBezTo>
                  <a:cubicBezTo>
                    <a:pt x="944956" y="261501"/>
                    <a:pt x="853980" y="336924"/>
                    <a:pt x="741756" y="336924"/>
                  </a:cubicBezTo>
                  <a:lnTo>
                    <a:pt x="203200" y="336924"/>
                  </a:lnTo>
                  <a:cubicBezTo>
                    <a:pt x="90976" y="336924"/>
                    <a:pt x="0" y="261501"/>
                    <a:pt x="0" y="168462"/>
                  </a:cubicBezTo>
                  <a:cubicBezTo>
                    <a:pt x="0" y="7542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  <p:txBody>
            <a:bodyPr/>
            <a:lstStyle/>
            <a:p>
              <a:endParaRPr lang="es-ES_trad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944956" cy="3464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9"/>
                </a:lnSpc>
              </a:pPr>
              <a:endParaRPr/>
            </a:p>
            <a:p>
              <a:pPr algn="ctr">
                <a:lnSpc>
                  <a:spcPts val="2599"/>
                </a:lnSpc>
              </a:pPr>
              <a:endParaRPr/>
            </a:p>
            <a:p>
              <a:pPr algn="ctr">
                <a:lnSpc>
                  <a:spcPts val="2599"/>
                </a:lnSpc>
              </a:pPr>
              <a:r>
                <a:rPr lang="en-US" sz="1999" b="1" spc="99">
                  <a:solidFill>
                    <a:srgbClr val="000000">
                      <a:alpha val="49804"/>
                    </a:srgbClr>
                  </a:solidFill>
                  <a:latin typeface="Montaser Arabic Medium"/>
                  <a:ea typeface="Montaser Arabic Medium"/>
                  <a:cs typeface="Montaser Arabic Medium"/>
                  <a:sym typeface="Montaser Arabic Medium"/>
                </a:rPr>
                <a:t>Administrador - Freshdesk y apoyo técnico. 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881716" y="4605172"/>
            <a:ext cx="4377584" cy="1560829"/>
            <a:chOff x="0" y="0"/>
            <a:chExt cx="944956" cy="33692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44956" cy="336924"/>
            </a:xfrm>
            <a:custGeom>
              <a:avLst/>
              <a:gdLst/>
              <a:ahLst/>
              <a:cxnLst/>
              <a:rect l="l" t="t" r="r" b="b"/>
              <a:pathLst>
                <a:path w="944956" h="336924">
                  <a:moveTo>
                    <a:pt x="741756" y="0"/>
                  </a:moveTo>
                  <a:cubicBezTo>
                    <a:pt x="853980" y="0"/>
                    <a:pt x="944956" y="75423"/>
                    <a:pt x="944956" y="168462"/>
                  </a:cubicBezTo>
                  <a:cubicBezTo>
                    <a:pt x="944956" y="261501"/>
                    <a:pt x="853980" y="336924"/>
                    <a:pt x="741756" y="336924"/>
                  </a:cubicBezTo>
                  <a:lnTo>
                    <a:pt x="203200" y="336924"/>
                  </a:lnTo>
                  <a:cubicBezTo>
                    <a:pt x="90976" y="336924"/>
                    <a:pt x="0" y="261501"/>
                    <a:pt x="0" y="168462"/>
                  </a:cubicBezTo>
                  <a:cubicBezTo>
                    <a:pt x="0" y="7542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  <p:txBody>
            <a:bodyPr/>
            <a:lstStyle/>
            <a:p>
              <a:endParaRPr lang="es-ES_tradn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944956" cy="3464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9"/>
                </a:lnSpc>
              </a:pPr>
              <a:endParaRPr/>
            </a:p>
            <a:p>
              <a:pPr algn="ctr">
                <a:lnSpc>
                  <a:spcPts val="2599"/>
                </a:lnSpc>
              </a:pPr>
              <a:endParaRPr/>
            </a:p>
            <a:p>
              <a:pPr algn="ctr">
                <a:lnSpc>
                  <a:spcPts val="2599"/>
                </a:lnSpc>
              </a:pPr>
              <a:r>
                <a:rPr lang="en-US" sz="1999" spc="99">
                  <a:solidFill>
                    <a:srgbClr val="000000">
                      <a:alpha val="49804"/>
                    </a:srgbClr>
                  </a:solidFill>
                  <a:latin typeface="Montaser Arabic"/>
                  <a:ea typeface="Montaser Arabic"/>
                  <a:cs typeface="Montaser Arabic"/>
                  <a:sym typeface="Montaser Arabic"/>
                </a:rPr>
                <a:t>Técnico especializado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960377" y="2151615"/>
            <a:ext cx="2514229" cy="2514219"/>
            <a:chOff x="0" y="0"/>
            <a:chExt cx="6350000" cy="634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t="-16910" b="-16910"/>
              </a:stretch>
            </a:blipFill>
            <a:ln w="38100" cap="sq">
              <a:solidFill>
                <a:srgbClr val="658EB1"/>
              </a:solidFill>
              <a:prstDash val="solid"/>
              <a:miter/>
            </a:ln>
          </p:spPr>
          <p:txBody>
            <a:bodyPr/>
            <a:lstStyle/>
            <a:p>
              <a:endParaRPr lang="es-ES_tradnl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896003" y="2132783"/>
            <a:ext cx="2495994" cy="2437105"/>
            <a:chOff x="0" y="0"/>
            <a:chExt cx="7521215" cy="734376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521215" cy="7343765"/>
            </a:xfrm>
            <a:custGeom>
              <a:avLst/>
              <a:gdLst/>
              <a:ahLst/>
              <a:cxnLst/>
              <a:rect l="l" t="t" r="r" b="b"/>
              <a:pathLst>
                <a:path w="7521215" h="7343765">
                  <a:moveTo>
                    <a:pt x="7521215" y="3671926"/>
                  </a:moveTo>
                  <a:cubicBezTo>
                    <a:pt x="7521215" y="5699768"/>
                    <a:pt x="5837501" y="7343765"/>
                    <a:pt x="3760608" y="7343765"/>
                  </a:cubicBezTo>
                  <a:cubicBezTo>
                    <a:pt x="1683684" y="7343765"/>
                    <a:pt x="0" y="5699768"/>
                    <a:pt x="0" y="3671926"/>
                  </a:cubicBezTo>
                  <a:cubicBezTo>
                    <a:pt x="0" y="1643982"/>
                    <a:pt x="1683684" y="0"/>
                    <a:pt x="3760608" y="0"/>
                  </a:cubicBezTo>
                  <a:cubicBezTo>
                    <a:pt x="5837531" y="0"/>
                    <a:pt x="7521215" y="1643982"/>
                    <a:pt x="7521215" y="3671926"/>
                  </a:cubicBezTo>
                  <a:close/>
                </a:path>
              </a:pathLst>
            </a:custGeom>
            <a:blipFill>
              <a:blip r:embed="rId3"/>
              <a:stretch>
                <a:fillRect t="-1207" b="-35845"/>
              </a:stretch>
            </a:blipFill>
            <a:ln w="38100" cap="sq">
              <a:solidFill>
                <a:srgbClr val="658EB1"/>
              </a:solidFill>
              <a:prstDash val="solid"/>
              <a:miter/>
            </a:ln>
          </p:spPr>
          <p:txBody>
            <a:bodyPr/>
            <a:lstStyle/>
            <a:p>
              <a:endParaRPr lang="es-ES_tradnl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3851951" y="2309393"/>
            <a:ext cx="2437115" cy="2437105"/>
            <a:chOff x="0" y="0"/>
            <a:chExt cx="6350000" cy="634997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t="-669" b="-32825"/>
              </a:stretch>
            </a:blipFill>
            <a:ln w="38100" cap="sq">
              <a:solidFill>
                <a:srgbClr val="658EB1"/>
              </a:solidFill>
              <a:prstDash val="solid"/>
              <a:miter/>
            </a:ln>
          </p:spPr>
          <p:txBody>
            <a:bodyPr/>
            <a:lstStyle/>
            <a:p>
              <a:endParaRPr lang="es-ES_tradnl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028700" y="4665834"/>
            <a:ext cx="4377584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40"/>
              </a:lnSpc>
              <a:spcBef>
                <a:spcPct val="0"/>
              </a:spcBef>
            </a:pPr>
            <a:r>
              <a:rPr lang="en-US" sz="3200" b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Eric Andrade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881716" y="4899811"/>
            <a:ext cx="4377584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40"/>
              </a:lnSpc>
              <a:spcBef>
                <a:spcPct val="0"/>
              </a:spcBef>
            </a:pPr>
            <a:r>
              <a:rPr lang="en-US" sz="3200" b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Salvador de la Rosa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3991954" y="7801960"/>
            <a:ext cx="4377584" cy="1456340"/>
            <a:chOff x="0" y="0"/>
            <a:chExt cx="944956" cy="31436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944956" cy="314369"/>
            </a:xfrm>
            <a:custGeom>
              <a:avLst/>
              <a:gdLst/>
              <a:ahLst/>
              <a:cxnLst/>
              <a:rect l="l" t="t" r="r" b="b"/>
              <a:pathLst>
                <a:path w="944956" h="314369">
                  <a:moveTo>
                    <a:pt x="741756" y="0"/>
                  </a:moveTo>
                  <a:cubicBezTo>
                    <a:pt x="853980" y="0"/>
                    <a:pt x="944956" y="70374"/>
                    <a:pt x="944956" y="157185"/>
                  </a:cubicBezTo>
                  <a:cubicBezTo>
                    <a:pt x="944956" y="243995"/>
                    <a:pt x="853980" y="314369"/>
                    <a:pt x="741756" y="314369"/>
                  </a:cubicBezTo>
                  <a:lnTo>
                    <a:pt x="203200" y="314369"/>
                  </a:lnTo>
                  <a:cubicBezTo>
                    <a:pt x="90976" y="314369"/>
                    <a:pt x="0" y="243995"/>
                    <a:pt x="0" y="157185"/>
                  </a:cubicBezTo>
                  <a:cubicBezTo>
                    <a:pt x="0" y="70374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  <p:txBody>
            <a:bodyPr/>
            <a:lstStyle/>
            <a:p>
              <a:endParaRPr lang="es-ES_tradnl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9525"/>
              <a:ext cx="944956" cy="3238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9"/>
                </a:lnSpc>
              </a:pPr>
              <a:endParaRPr/>
            </a:p>
            <a:p>
              <a:pPr algn="ctr">
                <a:lnSpc>
                  <a:spcPts val="2599"/>
                </a:lnSpc>
              </a:pPr>
              <a:endParaRPr/>
            </a:p>
            <a:p>
              <a:pPr algn="ctr">
                <a:lnSpc>
                  <a:spcPts val="2599"/>
                </a:lnSpc>
              </a:pPr>
              <a:r>
                <a:rPr lang="en-US" sz="1999" spc="99">
                  <a:solidFill>
                    <a:srgbClr val="000000">
                      <a:alpha val="49804"/>
                    </a:srgbClr>
                  </a:solidFill>
                  <a:latin typeface="Montaser Arabic"/>
                  <a:ea typeface="Montaser Arabic"/>
                  <a:cs typeface="Montaser Arabic"/>
                  <a:sym typeface="Montaser Arabic"/>
                </a:rPr>
                <a:t>Soporte Mesa de Ayuda</a:t>
              </a:r>
              <a:r>
                <a:rPr lang="en-US" sz="1999" b="1" spc="99">
                  <a:solidFill>
                    <a:srgbClr val="000000">
                      <a:alpha val="49804"/>
                    </a:srgbClr>
                  </a:solidFill>
                  <a:latin typeface="Montaser Arabic Medium"/>
                  <a:ea typeface="Montaser Arabic Medium"/>
                  <a:cs typeface="Montaser Arabic Medium"/>
                  <a:sym typeface="Montaser Arabic Medium"/>
                </a:rPr>
                <a:t> 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918462" y="7769168"/>
            <a:ext cx="4377584" cy="1456340"/>
            <a:chOff x="0" y="0"/>
            <a:chExt cx="1012754" cy="33692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012754" cy="336924"/>
            </a:xfrm>
            <a:custGeom>
              <a:avLst/>
              <a:gdLst/>
              <a:ahLst/>
              <a:cxnLst/>
              <a:rect l="l" t="t" r="r" b="b"/>
              <a:pathLst>
                <a:path w="1012754" h="336924">
                  <a:moveTo>
                    <a:pt x="809554" y="0"/>
                  </a:moveTo>
                  <a:cubicBezTo>
                    <a:pt x="921778" y="0"/>
                    <a:pt x="1012754" y="75423"/>
                    <a:pt x="1012754" y="168462"/>
                  </a:cubicBezTo>
                  <a:cubicBezTo>
                    <a:pt x="1012754" y="261501"/>
                    <a:pt x="921778" y="336924"/>
                    <a:pt x="809554" y="336924"/>
                  </a:cubicBezTo>
                  <a:lnTo>
                    <a:pt x="203200" y="336924"/>
                  </a:lnTo>
                  <a:cubicBezTo>
                    <a:pt x="90976" y="336924"/>
                    <a:pt x="0" y="261501"/>
                    <a:pt x="0" y="168462"/>
                  </a:cubicBezTo>
                  <a:cubicBezTo>
                    <a:pt x="0" y="7542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  <p:txBody>
            <a:bodyPr/>
            <a:lstStyle/>
            <a:p>
              <a:endParaRPr lang="es-ES_tradnl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9525"/>
              <a:ext cx="1012754" cy="3464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9"/>
                </a:lnSpc>
              </a:pPr>
              <a:endParaRPr/>
            </a:p>
            <a:p>
              <a:pPr algn="ctr">
                <a:lnSpc>
                  <a:spcPts val="2599"/>
                </a:lnSpc>
              </a:pPr>
              <a:endParaRPr/>
            </a:p>
            <a:p>
              <a:pPr algn="ctr">
                <a:lnSpc>
                  <a:spcPts val="2599"/>
                </a:lnSpc>
              </a:pPr>
              <a:r>
                <a:rPr lang="en-US" sz="1999" b="1" spc="99">
                  <a:solidFill>
                    <a:srgbClr val="000000">
                      <a:alpha val="49804"/>
                    </a:srgbClr>
                  </a:solidFill>
                  <a:latin typeface="Montaser Arabic Medium"/>
                  <a:ea typeface="Montaser Arabic Medium"/>
                  <a:cs typeface="Montaser Arabic Medium"/>
                  <a:sym typeface="Montaser Arabic Medium"/>
                </a:rPr>
                <a:t>Operaciones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943211" y="5536504"/>
            <a:ext cx="2475070" cy="2475060"/>
            <a:chOff x="0" y="0"/>
            <a:chExt cx="6350000" cy="6349975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t="-19149" b="-58844"/>
              </a:stretch>
            </a:blipFill>
            <a:ln w="38100" cap="sq">
              <a:solidFill>
                <a:srgbClr val="658EB1"/>
              </a:solidFill>
              <a:prstDash val="solid"/>
              <a:miter/>
            </a:ln>
          </p:spPr>
          <p:txBody>
            <a:bodyPr/>
            <a:lstStyle/>
            <a:p>
              <a:endParaRPr lang="es-ES_tradnl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0859257" y="5450583"/>
            <a:ext cx="2495994" cy="2495984"/>
            <a:chOff x="0" y="0"/>
            <a:chExt cx="6350000" cy="634997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t="-16778" b="-16778"/>
              </a:stretch>
            </a:blipFill>
            <a:ln w="38100" cap="sq">
              <a:solidFill>
                <a:srgbClr val="658EB1"/>
              </a:solidFill>
              <a:prstDash val="solid"/>
              <a:miter/>
            </a:ln>
          </p:spPr>
          <p:txBody>
            <a:bodyPr/>
            <a:lstStyle/>
            <a:p>
              <a:endParaRPr lang="es-ES_tradnl"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3991954" y="8025797"/>
            <a:ext cx="4377584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40"/>
              </a:lnSpc>
              <a:spcBef>
                <a:spcPct val="0"/>
              </a:spcBef>
            </a:pPr>
            <a:r>
              <a:rPr lang="en-US" sz="3200" b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Nicolas Muñoz</a:t>
            </a:r>
          </a:p>
        </p:txBody>
      </p:sp>
      <p:sp>
        <p:nvSpPr>
          <p:cNvPr id="30" name="Freeform 30"/>
          <p:cNvSpPr/>
          <p:nvPr/>
        </p:nvSpPr>
        <p:spPr>
          <a:xfrm rot="3293135">
            <a:off x="13238069" y="-3866820"/>
            <a:ext cx="9298735" cy="8229600"/>
          </a:xfrm>
          <a:custGeom>
            <a:avLst/>
            <a:gdLst/>
            <a:ahLst/>
            <a:cxnLst/>
            <a:rect l="l" t="t" r="r" b="b"/>
            <a:pathLst>
              <a:path w="9298735" h="8229600">
                <a:moveTo>
                  <a:pt x="0" y="0"/>
                </a:moveTo>
                <a:lnTo>
                  <a:pt x="9298735" y="0"/>
                </a:lnTo>
                <a:lnTo>
                  <a:pt x="929873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31" name="Freeform 31"/>
          <p:cNvSpPr/>
          <p:nvPr/>
        </p:nvSpPr>
        <p:spPr>
          <a:xfrm rot="-1519342">
            <a:off x="-3618487" y="5842755"/>
            <a:ext cx="8729863" cy="8229600"/>
          </a:xfrm>
          <a:custGeom>
            <a:avLst/>
            <a:gdLst/>
            <a:ahLst/>
            <a:cxnLst/>
            <a:rect l="l" t="t" r="r" b="b"/>
            <a:pathLst>
              <a:path w="8729863" h="8229600">
                <a:moveTo>
                  <a:pt x="0" y="0"/>
                </a:moveTo>
                <a:lnTo>
                  <a:pt x="8729863" y="0"/>
                </a:lnTo>
                <a:lnTo>
                  <a:pt x="872986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32" name="Freeform 32"/>
          <p:cNvSpPr/>
          <p:nvPr/>
        </p:nvSpPr>
        <p:spPr>
          <a:xfrm>
            <a:off x="15990541" y="9062228"/>
            <a:ext cx="2030947" cy="880077"/>
          </a:xfrm>
          <a:custGeom>
            <a:avLst/>
            <a:gdLst/>
            <a:ahLst/>
            <a:cxnLst/>
            <a:rect l="l" t="t" r="r" b="b"/>
            <a:pathLst>
              <a:path w="2030947" h="880077">
                <a:moveTo>
                  <a:pt x="0" y="0"/>
                </a:moveTo>
                <a:lnTo>
                  <a:pt x="2030947" y="0"/>
                </a:lnTo>
                <a:lnTo>
                  <a:pt x="2030947" y="880077"/>
                </a:lnTo>
                <a:lnTo>
                  <a:pt x="0" y="88007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5000"/>
            </a:blip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33" name="TextBox 33"/>
          <p:cNvSpPr txBox="1"/>
          <p:nvPr/>
        </p:nvSpPr>
        <p:spPr>
          <a:xfrm>
            <a:off x="7110680" y="4569889"/>
            <a:ext cx="4222112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40"/>
              </a:lnSpc>
              <a:spcBef>
                <a:spcPct val="0"/>
              </a:spcBef>
            </a:pPr>
            <a:r>
              <a:rPr lang="en-US" sz="3200" b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Sergio Sanchez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9918462" y="8011563"/>
            <a:ext cx="4377584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40"/>
              </a:lnSpc>
              <a:spcBef>
                <a:spcPct val="0"/>
              </a:spcBef>
            </a:pPr>
            <a:r>
              <a:rPr lang="en-US" sz="3200" b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Hiram Gonzalez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3422018" y="918107"/>
            <a:ext cx="11443964" cy="1105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20"/>
              </a:lnSpc>
            </a:pPr>
            <a:r>
              <a:rPr lang="en-US" sz="8000" b="1" i="1" spc="144">
                <a:solidFill>
                  <a:srgbClr val="FAF6F5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equipo técnico certificado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53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654530">
            <a:off x="-3670817" y="7425643"/>
            <a:ext cx="9441165" cy="8723475"/>
          </a:xfrm>
          <a:custGeom>
            <a:avLst/>
            <a:gdLst/>
            <a:ahLst/>
            <a:cxnLst/>
            <a:rect l="l" t="t" r="r" b="b"/>
            <a:pathLst>
              <a:path w="9441165" h="8723475">
                <a:moveTo>
                  <a:pt x="0" y="0"/>
                </a:moveTo>
                <a:lnTo>
                  <a:pt x="9441165" y="0"/>
                </a:lnTo>
                <a:lnTo>
                  <a:pt x="9441165" y="8723475"/>
                </a:lnTo>
                <a:lnTo>
                  <a:pt x="0" y="87234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3" name="Freeform 3"/>
          <p:cNvSpPr/>
          <p:nvPr/>
        </p:nvSpPr>
        <p:spPr>
          <a:xfrm>
            <a:off x="5179123" y="2877856"/>
            <a:ext cx="7929754" cy="4531288"/>
          </a:xfrm>
          <a:custGeom>
            <a:avLst/>
            <a:gdLst/>
            <a:ahLst/>
            <a:cxnLst/>
            <a:rect l="l" t="t" r="r" b="b"/>
            <a:pathLst>
              <a:path w="7929754" h="4531288">
                <a:moveTo>
                  <a:pt x="0" y="0"/>
                </a:moveTo>
                <a:lnTo>
                  <a:pt x="7929754" y="0"/>
                </a:lnTo>
                <a:lnTo>
                  <a:pt x="7929754" y="4531288"/>
                </a:lnTo>
                <a:lnTo>
                  <a:pt x="0" y="45312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4" name="Freeform 4"/>
          <p:cNvSpPr/>
          <p:nvPr/>
        </p:nvSpPr>
        <p:spPr>
          <a:xfrm rot="-6654530">
            <a:off x="12988093" y="-5063762"/>
            <a:ext cx="9441165" cy="8723475"/>
          </a:xfrm>
          <a:custGeom>
            <a:avLst/>
            <a:gdLst/>
            <a:ahLst/>
            <a:cxnLst/>
            <a:rect l="l" t="t" r="r" b="b"/>
            <a:pathLst>
              <a:path w="9441165" h="8723475">
                <a:moveTo>
                  <a:pt x="0" y="0"/>
                </a:moveTo>
                <a:lnTo>
                  <a:pt x="9441165" y="0"/>
                </a:lnTo>
                <a:lnTo>
                  <a:pt x="9441165" y="8723475"/>
                </a:lnTo>
                <a:lnTo>
                  <a:pt x="0" y="87234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5" name="AutoShape 5"/>
          <p:cNvSpPr/>
          <p:nvPr/>
        </p:nvSpPr>
        <p:spPr>
          <a:xfrm flipH="1" flipV="1">
            <a:off x="3931526" y="3237833"/>
            <a:ext cx="3501029" cy="891282"/>
          </a:xfrm>
          <a:prstGeom prst="line">
            <a:avLst/>
          </a:prstGeom>
          <a:ln w="38100" cap="flat">
            <a:solidFill>
              <a:srgbClr val="FFFFFF"/>
            </a:solidFill>
            <a:prstDash val="sysDot"/>
            <a:headEnd type="none" w="sm" len="sm"/>
            <a:tailEnd type="arrow" w="med" len="sm"/>
          </a:ln>
        </p:spPr>
        <p:txBody>
          <a:bodyPr/>
          <a:lstStyle/>
          <a:p>
            <a:endParaRPr lang="es-ES_tradnl"/>
          </a:p>
        </p:txBody>
      </p:sp>
      <p:sp>
        <p:nvSpPr>
          <p:cNvPr id="6" name="TextBox 6"/>
          <p:cNvSpPr txBox="1"/>
          <p:nvPr/>
        </p:nvSpPr>
        <p:spPr>
          <a:xfrm>
            <a:off x="6233018" y="600942"/>
            <a:ext cx="5821965" cy="1038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00"/>
              </a:lnSpc>
              <a:spcBef>
                <a:spcPct val="0"/>
              </a:spcBef>
            </a:pPr>
            <a:r>
              <a:rPr lang="en-US" sz="7500" b="1" i="1" spc="135">
                <a:solidFill>
                  <a:srgbClr val="FAF6F5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zonas de impacto</a:t>
            </a:r>
          </a:p>
        </p:txBody>
      </p:sp>
      <p:sp>
        <p:nvSpPr>
          <p:cNvPr id="7" name="Freeform 7" descr="image"/>
          <p:cNvSpPr/>
          <p:nvPr/>
        </p:nvSpPr>
        <p:spPr>
          <a:xfrm>
            <a:off x="14375702" y="1447689"/>
            <a:ext cx="2989958" cy="2989958"/>
          </a:xfrm>
          <a:custGeom>
            <a:avLst/>
            <a:gdLst/>
            <a:ahLst/>
            <a:cxnLst/>
            <a:rect l="l" t="t" r="r" b="b"/>
            <a:pathLst>
              <a:path w="2989958" h="2989958">
                <a:moveTo>
                  <a:pt x="0" y="0"/>
                </a:moveTo>
                <a:lnTo>
                  <a:pt x="2989958" y="0"/>
                </a:lnTo>
                <a:lnTo>
                  <a:pt x="2989958" y="2989958"/>
                </a:lnTo>
                <a:lnTo>
                  <a:pt x="0" y="2989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8" name="Freeform 8" descr="image"/>
          <p:cNvSpPr/>
          <p:nvPr/>
        </p:nvSpPr>
        <p:spPr>
          <a:xfrm>
            <a:off x="14085883" y="6235011"/>
            <a:ext cx="3023289" cy="3023289"/>
          </a:xfrm>
          <a:custGeom>
            <a:avLst/>
            <a:gdLst/>
            <a:ahLst/>
            <a:cxnLst/>
            <a:rect l="l" t="t" r="r" b="b"/>
            <a:pathLst>
              <a:path w="3023289" h="3023289">
                <a:moveTo>
                  <a:pt x="0" y="0"/>
                </a:moveTo>
                <a:lnTo>
                  <a:pt x="3023289" y="0"/>
                </a:lnTo>
                <a:lnTo>
                  <a:pt x="3023289" y="3023289"/>
                </a:lnTo>
                <a:lnTo>
                  <a:pt x="0" y="30232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9" name="Freeform 9" descr="image"/>
          <p:cNvSpPr/>
          <p:nvPr/>
        </p:nvSpPr>
        <p:spPr>
          <a:xfrm>
            <a:off x="1028095" y="1553444"/>
            <a:ext cx="2884203" cy="2884203"/>
          </a:xfrm>
          <a:custGeom>
            <a:avLst/>
            <a:gdLst/>
            <a:ahLst/>
            <a:cxnLst/>
            <a:rect l="l" t="t" r="r" b="b"/>
            <a:pathLst>
              <a:path w="2884203" h="2884203">
                <a:moveTo>
                  <a:pt x="0" y="0"/>
                </a:moveTo>
                <a:lnTo>
                  <a:pt x="2884203" y="0"/>
                </a:lnTo>
                <a:lnTo>
                  <a:pt x="2884203" y="2884203"/>
                </a:lnTo>
                <a:lnTo>
                  <a:pt x="0" y="28842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ES_tradnl"/>
          </a:p>
        </p:txBody>
      </p:sp>
      <p:sp>
        <p:nvSpPr>
          <p:cNvPr id="10" name="Freeform 10" descr="image"/>
          <p:cNvSpPr/>
          <p:nvPr/>
        </p:nvSpPr>
        <p:spPr>
          <a:xfrm>
            <a:off x="1028095" y="6155232"/>
            <a:ext cx="2903431" cy="2903431"/>
          </a:xfrm>
          <a:custGeom>
            <a:avLst/>
            <a:gdLst/>
            <a:ahLst/>
            <a:cxnLst/>
            <a:rect l="l" t="t" r="r" b="b"/>
            <a:pathLst>
              <a:path w="2903431" h="2903431">
                <a:moveTo>
                  <a:pt x="0" y="0"/>
                </a:moveTo>
                <a:lnTo>
                  <a:pt x="2903431" y="0"/>
                </a:lnTo>
                <a:lnTo>
                  <a:pt x="2903431" y="2903432"/>
                </a:lnTo>
                <a:lnTo>
                  <a:pt x="0" y="29034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11" name="AutoShape 11"/>
          <p:cNvSpPr/>
          <p:nvPr/>
        </p:nvSpPr>
        <p:spPr>
          <a:xfrm flipH="1">
            <a:off x="3673697" y="4919567"/>
            <a:ext cx="1979027" cy="1880993"/>
          </a:xfrm>
          <a:prstGeom prst="line">
            <a:avLst/>
          </a:prstGeom>
          <a:ln w="38100" cap="flat">
            <a:solidFill>
              <a:srgbClr val="FFFFFF"/>
            </a:solidFill>
            <a:prstDash val="sysDot"/>
            <a:headEnd type="none" w="sm" len="sm"/>
            <a:tailEnd type="arrow" w="med" len="sm"/>
          </a:ln>
        </p:spPr>
        <p:txBody>
          <a:bodyPr/>
          <a:lstStyle/>
          <a:p>
            <a:endParaRPr lang="es-ES_tradnl"/>
          </a:p>
        </p:txBody>
      </p:sp>
      <p:sp>
        <p:nvSpPr>
          <p:cNvPr id="12" name="TextBox 12"/>
          <p:cNvSpPr txBox="1"/>
          <p:nvPr/>
        </p:nvSpPr>
        <p:spPr>
          <a:xfrm>
            <a:off x="1210340" y="1067669"/>
            <a:ext cx="2701958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840"/>
              </a:lnSpc>
              <a:spcBef>
                <a:spcPct val="0"/>
              </a:spcBef>
            </a:pPr>
            <a:r>
              <a:rPr lang="en-US" sz="3200" b="1" dirty="0" err="1">
                <a:solidFill>
                  <a:srgbClr val="FFFFFF"/>
                </a:solidFill>
                <a:latin typeface="Montaser Arabic Medium"/>
                <a:ea typeface="Montaser Arabic Medium"/>
                <a:cs typeface="Montaser Arabic Medium"/>
                <a:sym typeface="Montaser Arabic Medium"/>
              </a:rPr>
              <a:t>Membresías</a:t>
            </a:r>
            <a:endParaRPr lang="en-US" sz="3200" b="1" dirty="0">
              <a:solidFill>
                <a:srgbClr val="FFFFFF"/>
              </a:solidFill>
              <a:latin typeface="Montaser Arabic Medium"/>
              <a:ea typeface="Montaser Arabic Medium"/>
              <a:cs typeface="Montaser Arabic Medium"/>
              <a:sym typeface="Montaser Arabic Medium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465783" y="5700679"/>
            <a:ext cx="2028055" cy="746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40"/>
              </a:lnSpc>
              <a:spcBef>
                <a:spcPct val="0"/>
              </a:spcBef>
            </a:pPr>
            <a:r>
              <a:rPr lang="en-US" sz="3200" b="1">
                <a:solidFill>
                  <a:srgbClr val="FFFFFF"/>
                </a:solidFill>
                <a:latin typeface="Montaser Arabic Medium"/>
                <a:ea typeface="Montaser Arabic Medium"/>
                <a:cs typeface="Montaser Arabic Medium"/>
                <a:sym typeface="Montaser Arabic Medium"/>
              </a:rPr>
              <a:t>Farmacia</a:t>
            </a:r>
          </a:p>
        </p:txBody>
      </p:sp>
      <p:sp>
        <p:nvSpPr>
          <p:cNvPr id="14" name="AutoShape 14"/>
          <p:cNvSpPr/>
          <p:nvPr/>
        </p:nvSpPr>
        <p:spPr>
          <a:xfrm flipV="1">
            <a:off x="8782270" y="3467856"/>
            <a:ext cx="5593432" cy="2216171"/>
          </a:xfrm>
          <a:prstGeom prst="line">
            <a:avLst/>
          </a:prstGeom>
          <a:ln w="38100" cap="flat">
            <a:solidFill>
              <a:srgbClr val="FFFFFF"/>
            </a:solidFill>
            <a:prstDash val="sysDot"/>
            <a:headEnd type="none" w="sm" len="sm"/>
            <a:tailEnd type="arrow" w="med" len="sm"/>
          </a:ln>
        </p:spPr>
        <p:txBody>
          <a:bodyPr/>
          <a:lstStyle/>
          <a:p>
            <a:endParaRPr lang="es-ES_tradnl"/>
          </a:p>
        </p:txBody>
      </p:sp>
      <p:sp>
        <p:nvSpPr>
          <p:cNvPr id="15" name="TextBox 15"/>
          <p:cNvSpPr txBox="1"/>
          <p:nvPr/>
        </p:nvSpPr>
        <p:spPr>
          <a:xfrm>
            <a:off x="14348708" y="464545"/>
            <a:ext cx="2984136" cy="1126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4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FFFFFF"/>
                </a:solidFill>
                <a:latin typeface="Montaser Arabic Medium"/>
                <a:ea typeface="Montaser Arabic Medium"/>
                <a:cs typeface="Montaser Arabic Medium"/>
                <a:sym typeface="Montaser Arabic Medium"/>
              </a:rPr>
              <a:t>Punto de </a:t>
            </a:r>
            <a:r>
              <a:rPr lang="en-US" sz="3200" b="1" dirty="0" err="1">
                <a:solidFill>
                  <a:srgbClr val="FFFFFF"/>
                </a:solidFill>
                <a:latin typeface="Montaser Arabic Medium"/>
                <a:ea typeface="Montaser Arabic Medium"/>
                <a:cs typeface="Montaser Arabic Medium"/>
                <a:sym typeface="Montaser Arabic Medium"/>
              </a:rPr>
              <a:t>venta</a:t>
            </a:r>
            <a:endParaRPr lang="en-US" sz="3200" b="1" dirty="0">
              <a:solidFill>
                <a:srgbClr val="FFFFFF"/>
              </a:solidFill>
              <a:latin typeface="Montaser Arabic Medium"/>
              <a:ea typeface="Montaser Arabic Medium"/>
              <a:cs typeface="Montaser Arabic Medium"/>
              <a:sym typeface="Montaser Arabic Medium"/>
            </a:endParaRPr>
          </a:p>
        </p:txBody>
      </p:sp>
      <p:sp>
        <p:nvSpPr>
          <p:cNvPr id="16" name="AutoShape 16"/>
          <p:cNvSpPr/>
          <p:nvPr/>
        </p:nvSpPr>
        <p:spPr>
          <a:xfrm>
            <a:off x="9584469" y="6234036"/>
            <a:ext cx="4501414" cy="931651"/>
          </a:xfrm>
          <a:prstGeom prst="line">
            <a:avLst/>
          </a:prstGeom>
          <a:ln w="38100" cap="flat">
            <a:solidFill>
              <a:srgbClr val="FFFFFF"/>
            </a:solidFill>
            <a:prstDash val="sysDot"/>
            <a:headEnd type="none" w="sm" len="sm"/>
            <a:tailEnd type="arrow" w="med" len="sm"/>
          </a:ln>
        </p:spPr>
        <p:txBody>
          <a:bodyPr/>
          <a:lstStyle/>
          <a:p>
            <a:endParaRPr lang="es-ES_tradnl"/>
          </a:p>
        </p:txBody>
      </p:sp>
      <p:sp>
        <p:nvSpPr>
          <p:cNvPr id="17" name="TextBox 17"/>
          <p:cNvSpPr txBox="1"/>
          <p:nvPr/>
        </p:nvSpPr>
        <p:spPr>
          <a:xfrm>
            <a:off x="14175021" y="5700679"/>
            <a:ext cx="3084883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84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FFFFFF"/>
                </a:solidFill>
                <a:latin typeface="Montaser Arabic Medium"/>
                <a:ea typeface="Montaser Arabic Medium"/>
                <a:cs typeface="Montaser Arabic Medium"/>
                <a:sym typeface="Montaser Arabic Medium"/>
              </a:rPr>
              <a:t>Self Check out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5375790" y="4514850"/>
            <a:ext cx="1159610" cy="6438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400" dirty="0">
                <a:solidFill>
                  <a:srgbClr val="FFFFFF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*Pos</a:t>
            </a:r>
          </a:p>
          <a:p>
            <a:pPr algn="ctr">
              <a:lnSpc>
                <a:spcPts val="1680"/>
              </a:lnSpc>
            </a:pPr>
            <a:r>
              <a:rPr lang="en-US" sz="1400" dirty="0">
                <a:solidFill>
                  <a:srgbClr val="FFFFFF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*</a:t>
            </a:r>
            <a:r>
              <a:rPr lang="en-US" sz="1400" dirty="0" err="1">
                <a:solidFill>
                  <a:srgbClr val="FFFFFF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Periféricos</a:t>
            </a:r>
            <a:endParaRPr lang="en-US" sz="1400" dirty="0">
              <a:solidFill>
                <a:srgbClr val="FFFFFF"/>
              </a:solidFill>
              <a:latin typeface="Montaser Arabic"/>
              <a:ea typeface="Montaser Arabic"/>
              <a:cs typeface="Montaser Arabic"/>
              <a:sym typeface="Montaser Arabic"/>
            </a:endParaRPr>
          </a:p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400" dirty="0">
                <a:solidFill>
                  <a:srgbClr val="FFFFFF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*Scanners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179123" y="1572125"/>
            <a:ext cx="7929754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80"/>
              </a:lnSpc>
              <a:spcBef>
                <a:spcPct val="0"/>
              </a:spcBef>
            </a:pPr>
            <a:r>
              <a:rPr lang="en-US" sz="1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Ilustración de Tienda de Retail donde tenemos una alta dependencia de equipos y tecnologías que requieren mantenimiento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975306" y="4586321"/>
            <a:ext cx="1148894" cy="4258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400" dirty="0">
                <a:solidFill>
                  <a:srgbClr val="FFFFFF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*Cables</a:t>
            </a:r>
          </a:p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400" dirty="0">
                <a:solidFill>
                  <a:srgbClr val="FFFFFF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*</a:t>
            </a:r>
            <a:r>
              <a:rPr lang="en-US" sz="1400" dirty="0" err="1">
                <a:solidFill>
                  <a:srgbClr val="FFFFFF"/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Periféricos</a:t>
            </a:r>
            <a:endParaRPr lang="en-US" sz="1400" dirty="0">
              <a:solidFill>
                <a:srgbClr val="FFFFFF"/>
              </a:solidFill>
              <a:latin typeface="Montaser Arabic"/>
              <a:ea typeface="Montaser Arabic"/>
              <a:cs typeface="Montaser Arabic"/>
              <a:sym typeface="Montaser Arabic"/>
            </a:endParaRPr>
          </a:p>
        </p:txBody>
      </p:sp>
      <p:sp>
        <p:nvSpPr>
          <p:cNvPr id="21" name="AutoShape 21"/>
          <p:cNvSpPr/>
          <p:nvPr/>
        </p:nvSpPr>
        <p:spPr>
          <a:xfrm>
            <a:off x="10028553" y="7073338"/>
            <a:ext cx="837748" cy="1451022"/>
          </a:xfrm>
          <a:prstGeom prst="line">
            <a:avLst/>
          </a:prstGeom>
          <a:ln w="38100" cap="flat">
            <a:solidFill>
              <a:srgbClr val="FFFFFF"/>
            </a:solidFill>
            <a:prstDash val="sysDot"/>
            <a:headEnd type="none" w="sm" len="sm"/>
            <a:tailEnd type="arrow" w="med" len="sm"/>
          </a:ln>
        </p:spPr>
        <p:txBody>
          <a:bodyPr/>
          <a:lstStyle/>
          <a:p>
            <a:endParaRPr lang="es-ES_tradnl"/>
          </a:p>
        </p:txBody>
      </p:sp>
      <p:sp>
        <p:nvSpPr>
          <p:cNvPr id="22" name="TextBox 22"/>
          <p:cNvSpPr txBox="1"/>
          <p:nvPr/>
        </p:nvSpPr>
        <p:spPr>
          <a:xfrm>
            <a:off x="9426017" y="8572889"/>
            <a:ext cx="3134916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40"/>
              </a:lnSpc>
              <a:spcBef>
                <a:spcPct val="0"/>
              </a:spcBef>
            </a:pPr>
            <a:r>
              <a:rPr lang="en-US" sz="3200" b="1">
                <a:solidFill>
                  <a:srgbClr val="FFFFFF"/>
                </a:solidFill>
                <a:latin typeface="Montaser Arabic Medium"/>
                <a:ea typeface="Montaser Arabic Medium"/>
                <a:cs typeface="Montaser Arabic Medium"/>
                <a:sym typeface="Montaser Arabic Medium"/>
              </a:rPr>
              <a:t>Zona de llantas</a:t>
            </a:r>
          </a:p>
        </p:txBody>
      </p:sp>
      <p:sp>
        <p:nvSpPr>
          <p:cNvPr id="23" name="AutoShape 23"/>
          <p:cNvSpPr/>
          <p:nvPr/>
        </p:nvSpPr>
        <p:spPr>
          <a:xfrm flipV="1">
            <a:off x="9144000" y="2627511"/>
            <a:ext cx="2211748" cy="1081330"/>
          </a:xfrm>
          <a:prstGeom prst="line">
            <a:avLst/>
          </a:prstGeom>
          <a:ln w="38100" cap="flat">
            <a:solidFill>
              <a:srgbClr val="FFFFFF"/>
            </a:solidFill>
            <a:prstDash val="sysDot"/>
            <a:headEnd type="none" w="sm" len="sm"/>
            <a:tailEnd type="arrow" w="med" len="sm"/>
          </a:ln>
        </p:spPr>
        <p:txBody>
          <a:bodyPr/>
          <a:lstStyle/>
          <a:p>
            <a:endParaRPr lang="es-ES_tradnl"/>
          </a:p>
        </p:txBody>
      </p:sp>
      <p:sp>
        <p:nvSpPr>
          <p:cNvPr id="24" name="TextBox 24"/>
          <p:cNvSpPr txBox="1"/>
          <p:nvPr/>
        </p:nvSpPr>
        <p:spPr>
          <a:xfrm>
            <a:off x="11483349" y="2263670"/>
            <a:ext cx="2080251" cy="4857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840"/>
              </a:lnSpc>
              <a:spcBef>
                <a:spcPct val="0"/>
              </a:spcBef>
            </a:pPr>
            <a:r>
              <a:rPr lang="en-US" sz="3200" b="1" dirty="0" err="1">
                <a:solidFill>
                  <a:srgbClr val="FFFFFF"/>
                </a:solidFill>
                <a:latin typeface="Montaser Arabic Medium"/>
                <a:ea typeface="Montaser Arabic Medium"/>
                <a:cs typeface="Montaser Arabic Medium"/>
                <a:sym typeface="Montaser Arabic Medium"/>
              </a:rPr>
              <a:t>Cafetería</a:t>
            </a:r>
            <a:endParaRPr lang="en-US" sz="3200" b="1" dirty="0">
              <a:solidFill>
                <a:srgbClr val="FFFFFF"/>
              </a:solidFill>
              <a:latin typeface="Montaser Arabic Medium"/>
              <a:ea typeface="Montaser Arabic Medium"/>
              <a:cs typeface="Montaser Arabic Medium"/>
              <a:sym typeface="Montaser Arabic Medium"/>
            </a:endParaRPr>
          </a:p>
        </p:txBody>
      </p:sp>
      <p:sp>
        <p:nvSpPr>
          <p:cNvPr id="25" name="Freeform 25"/>
          <p:cNvSpPr/>
          <p:nvPr/>
        </p:nvSpPr>
        <p:spPr>
          <a:xfrm>
            <a:off x="15990541" y="9062228"/>
            <a:ext cx="2030947" cy="880077"/>
          </a:xfrm>
          <a:custGeom>
            <a:avLst/>
            <a:gdLst/>
            <a:ahLst/>
            <a:cxnLst/>
            <a:rect l="l" t="t" r="r" b="b"/>
            <a:pathLst>
              <a:path w="2030947" h="880077">
                <a:moveTo>
                  <a:pt x="0" y="0"/>
                </a:moveTo>
                <a:lnTo>
                  <a:pt x="2030947" y="0"/>
                </a:lnTo>
                <a:lnTo>
                  <a:pt x="2030947" y="880077"/>
                </a:lnTo>
                <a:lnTo>
                  <a:pt x="0" y="8800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5000"/>
            </a:blip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53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16252" y="-279628"/>
            <a:ext cx="10260252" cy="11115449"/>
            <a:chOff x="0" y="0"/>
            <a:chExt cx="2702289" cy="29275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02289" cy="2927526"/>
            </a:xfrm>
            <a:custGeom>
              <a:avLst/>
              <a:gdLst/>
              <a:ahLst/>
              <a:cxnLst/>
              <a:rect l="l" t="t" r="r" b="b"/>
              <a:pathLst>
                <a:path w="2702289" h="2927526">
                  <a:moveTo>
                    <a:pt x="38482" y="0"/>
                  </a:moveTo>
                  <a:lnTo>
                    <a:pt x="2663806" y="0"/>
                  </a:lnTo>
                  <a:cubicBezTo>
                    <a:pt x="2685059" y="0"/>
                    <a:pt x="2702289" y="17229"/>
                    <a:pt x="2702289" y="38482"/>
                  </a:cubicBezTo>
                  <a:lnTo>
                    <a:pt x="2702289" y="2889043"/>
                  </a:lnTo>
                  <a:cubicBezTo>
                    <a:pt x="2702289" y="2910296"/>
                    <a:pt x="2685059" y="2927526"/>
                    <a:pt x="2663806" y="2927526"/>
                  </a:cubicBezTo>
                  <a:lnTo>
                    <a:pt x="38482" y="2927526"/>
                  </a:lnTo>
                  <a:cubicBezTo>
                    <a:pt x="17229" y="2927526"/>
                    <a:pt x="0" y="2910296"/>
                    <a:pt x="0" y="2889043"/>
                  </a:cubicBezTo>
                  <a:lnTo>
                    <a:pt x="0" y="38482"/>
                  </a:lnTo>
                  <a:cubicBezTo>
                    <a:pt x="0" y="17229"/>
                    <a:pt x="17229" y="0"/>
                    <a:pt x="38482" y="0"/>
                  </a:cubicBezTo>
                  <a:close/>
                </a:path>
              </a:pathLst>
            </a:custGeom>
            <a:solidFill>
              <a:srgbClr val="FAF6F5"/>
            </a:solidFill>
          </p:spPr>
          <p:txBody>
            <a:bodyPr/>
            <a:lstStyle/>
            <a:p>
              <a:endParaRPr lang="es-ES_trad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2702289" cy="29370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7"/>
                </a:lnSpc>
              </a:pPr>
              <a:endParaRPr/>
            </a:p>
            <a:p>
              <a:pPr algn="ctr">
                <a:lnSpc>
                  <a:spcPts val="2657"/>
                </a:lnSpc>
              </a:pPr>
              <a:endParaRPr/>
            </a:p>
            <a:p>
              <a:pPr algn="ctr">
                <a:lnSpc>
                  <a:spcPts val="2657"/>
                </a:lnSpc>
              </a:pPr>
              <a:endParaRPr/>
            </a:p>
            <a:p>
              <a:pPr algn="ctr">
                <a:lnSpc>
                  <a:spcPts val="2657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496390" y="2275205"/>
            <a:ext cx="6196134" cy="6754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b="1">
                <a:solidFill>
                  <a:srgbClr val="24537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   1.Infraestructura crítica sin monitoreo:</a:t>
            </a:r>
          </a:p>
          <a:p>
            <a:pPr marL="453388" lvl="1" indent="-226694" algn="l">
              <a:lnSpc>
                <a:spcPts val="2939"/>
              </a:lnSpc>
              <a:buFont typeface="Arial"/>
              <a:buChar char="•"/>
            </a:pPr>
            <a:r>
              <a:rPr lang="en-US" sz="2099">
                <a:solidFill>
                  <a:srgbClr val="24537B"/>
                </a:solidFill>
                <a:latin typeface="Montserrat"/>
                <a:ea typeface="Montserrat"/>
                <a:cs typeface="Montserrat"/>
                <a:sym typeface="Montserrat"/>
              </a:rPr>
              <a:t>Problemas en sistemas de punto de venta (POS) y servidores locales que afectan las operaciones diarias.</a:t>
            </a:r>
          </a:p>
          <a:p>
            <a:pPr marL="453388" lvl="1" indent="-226694" algn="l">
              <a:lnSpc>
                <a:spcPts val="2939"/>
              </a:lnSpc>
              <a:buFont typeface="Arial"/>
              <a:buChar char="•"/>
            </a:pPr>
            <a:r>
              <a:rPr lang="en-US" sz="2099">
                <a:solidFill>
                  <a:srgbClr val="24537B"/>
                </a:solidFill>
                <a:latin typeface="Montserrat"/>
                <a:ea typeface="Montserrat"/>
                <a:cs typeface="Montserrat"/>
                <a:sym typeface="Montserrat"/>
              </a:rPr>
              <a:t>Falta de mantenimiento en equipos como escáneres, impresoras y pantallas táctiles, lo que puede causar fallos inesperados.</a:t>
            </a:r>
          </a:p>
          <a:p>
            <a:pPr algn="l">
              <a:lnSpc>
                <a:spcPts val="2939"/>
              </a:lnSpc>
            </a:pPr>
            <a:endParaRPr lang="en-US" sz="2099">
              <a:solidFill>
                <a:srgbClr val="2453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219"/>
              </a:lnSpc>
            </a:pPr>
            <a:r>
              <a:rPr lang="en-US" sz="2299">
                <a:solidFill>
                  <a:srgbClr val="24537B"/>
                </a:solidFill>
                <a:latin typeface="Montserrat"/>
                <a:ea typeface="Montserrat"/>
                <a:cs typeface="Montserrat"/>
                <a:sym typeface="Montserrat"/>
              </a:rPr>
              <a:t>     </a:t>
            </a:r>
            <a:r>
              <a:rPr lang="en-US" sz="2299" b="1">
                <a:solidFill>
                  <a:srgbClr val="24537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2.Costos por reparaciones reactivas:</a:t>
            </a:r>
          </a:p>
          <a:p>
            <a:pPr marL="453388" lvl="1" indent="-226694" algn="l">
              <a:lnSpc>
                <a:spcPts val="2939"/>
              </a:lnSpc>
              <a:buFont typeface="Arial"/>
              <a:buChar char="•"/>
            </a:pPr>
            <a:r>
              <a:rPr lang="en-US" sz="2099">
                <a:solidFill>
                  <a:srgbClr val="24537B"/>
                </a:solidFill>
                <a:latin typeface="Montserrat"/>
                <a:ea typeface="Montserrat"/>
                <a:cs typeface="Montserrat"/>
                <a:sym typeface="Montserrat"/>
              </a:rPr>
              <a:t>La falta de un programa de mantenimiento regular aumenta los gastos imprevistos y reduce la vida útil de los equipos.</a:t>
            </a:r>
          </a:p>
          <a:p>
            <a:pPr algn="l">
              <a:lnSpc>
                <a:spcPts val="2939"/>
              </a:lnSpc>
            </a:pPr>
            <a:endParaRPr lang="en-US" sz="2099">
              <a:solidFill>
                <a:srgbClr val="2453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24537B"/>
                </a:solidFill>
                <a:latin typeface="Montserrat"/>
                <a:ea typeface="Montserrat"/>
                <a:cs typeface="Montserrat"/>
                <a:sym typeface="Montserrat"/>
              </a:rPr>
              <a:t>     </a:t>
            </a:r>
            <a:r>
              <a:rPr lang="en-US" sz="2199" b="1">
                <a:solidFill>
                  <a:srgbClr val="24537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3.Optimización de recursos operativos:</a:t>
            </a:r>
          </a:p>
          <a:p>
            <a:pPr marL="453388" lvl="1" indent="-226694" algn="l">
              <a:lnSpc>
                <a:spcPts val="2939"/>
              </a:lnSpc>
              <a:buFont typeface="Arial"/>
              <a:buChar char="•"/>
            </a:pPr>
            <a:r>
              <a:rPr lang="en-US" sz="2099">
                <a:solidFill>
                  <a:srgbClr val="24537B"/>
                </a:solidFill>
                <a:latin typeface="Montserrat"/>
                <a:ea typeface="Montserrat"/>
                <a:cs typeface="Montserrat"/>
                <a:sym typeface="Montserrat"/>
              </a:rPr>
              <a:t>Alargando la vida útil de los equipos, se reduce la necesidad de reposición.</a:t>
            </a:r>
          </a:p>
          <a:p>
            <a:pPr algn="just">
              <a:lnSpc>
                <a:spcPts val="2939"/>
              </a:lnSpc>
            </a:pPr>
            <a:endParaRPr lang="en-US" sz="2099">
              <a:solidFill>
                <a:srgbClr val="24537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Freeform 6"/>
          <p:cNvSpPr/>
          <p:nvPr/>
        </p:nvSpPr>
        <p:spPr>
          <a:xfrm rot="-6654530">
            <a:off x="-4093835" y="7502555"/>
            <a:ext cx="9441165" cy="8723475"/>
          </a:xfrm>
          <a:custGeom>
            <a:avLst/>
            <a:gdLst/>
            <a:ahLst/>
            <a:cxnLst/>
            <a:rect l="l" t="t" r="r" b="b"/>
            <a:pathLst>
              <a:path w="9441165" h="8723475">
                <a:moveTo>
                  <a:pt x="0" y="0"/>
                </a:moveTo>
                <a:lnTo>
                  <a:pt x="9441165" y="0"/>
                </a:lnTo>
                <a:lnTo>
                  <a:pt x="9441165" y="8723475"/>
                </a:lnTo>
                <a:lnTo>
                  <a:pt x="0" y="87234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grpSp>
        <p:nvGrpSpPr>
          <p:cNvPr id="7" name="Group 7"/>
          <p:cNvGrpSpPr/>
          <p:nvPr/>
        </p:nvGrpSpPr>
        <p:grpSpPr>
          <a:xfrm>
            <a:off x="10788225" y="514350"/>
            <a:ext cx="5382771" cy="9258300"/>
            <a:chOff x="0" y="0"/>
            <a:chExt cx="7177028" cy="12344400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 t="23171" b="13069"/>
            <a:stretch>
              <a:fillRect/>
            </a:stretch>
          </p:blipFill>
          <p:spPr>
            <a:xfrm>
              <a:off x="0" y="0"/>
              <a:ext cx="7177028" cy="61087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/>
            <a:srcRect t="18120" b="18120"/>
            <a:stretch>
              <a:fillRect/>
            </a:stretch>
          </p:blipFill>
          <p:spPr>
            <a:xfrm>
              <a:off x="0" y="6235700"/>
              <a:ext cx="7177028" cy="6108700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1728324" y="408835"/>
            <a:ext cx="8115300" cy="1626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0"/>
              </a:lnSpc>
            </a:pPr>
            <a:r>
              <a:rPr lang="en-US" sz="6000" b="1" i="1" spc="108">
                <a:solidFill>
                  <a:srgbClr val="24537B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desafíos y </a:t>
            </a:r>
          </a:p>
          <a:p>
            <a:pPr algn="l">
              <a:lnSpc>
                <a:spcPts val="6240"/>
              </a:lnSpc>
            </a:pPr>
            <a:r>
              <a:rPr lang="en-US" sz="6000" b="1" i="1" spc="108">
                <a:solidFill>
                  <a:srgbClr val="24537B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áreas de oportunidad</a:t>
            </a:r>
          </a:p>
        </p:txBody>
      </p:sp>
      <p:sp>
        <p:nvSpPr>
          <p:cNvPr id="11" name="Freeform 11"/>
          <p:cNvSpPr/>
          <p:nvPr/>
        </p:nvSpPr>
        <p:spPr>
          <a:xfrm>
            <a:off x="16257053" y="9258300"/>
            <a:ext cx="2030947" cy="880077"/>
          </a:xfrm>
          <a:custGeom>
            <a:avLst/>
            <a:gdLst/>
            <a:ahLst/>
            <a:cxnLst/>
            <a:rect l="l" t="t" r="r" b="b"/>
            <a:pathLst>
              <a:path w="2030947" h="880077">
                <a:moveTo>
                  <a:pt x="0" y="0"/>
                </a:moveTo>
                <a:lnTo>
                  <a:pt x="2030947" y="0"/>
                </a:lnTo>
                <a:lnTo>
                  <a:pt x="2030947" y="880077"/>
                </a:lnTo>
                <a:lnTo>
                  <a:pt x="0" y="8800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5000"/>
            </a:blip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53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093951" y="5528889"/>
            <a:ext cx="6420278" cy="4232628"/>
            <a:chOff x="0" y="0"/>
            <a:chExt cx="8019590" cy="52869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019590" cy="5286989"/>
            </a:xfrm>
            <a:custGeom>
              <a:avLst/>
              <a:gdLst/>
              <a:ahLst/>
              <a:cxnLst/>
              <a:rect l="l" t="t" r="r" b="b"/>
              <a:pathLst>
                <a:path w="8019590" h="5286989">
                  <a:moveTo>
                    <a:pt x="7895130" y="59690"/>
                  </a:moveTo>
                  <a:cubicBezTo>
                    <a:pt x="7930690" y="59690"/>
                    <a:pt x="7959900" y="88900"/>
                    <a:pt x="7959900" y="124460"/>
                  </a:cubicBezTo>
                  <a:lnTo>
                    <a:pt x="7959900" y="5162529"/>
                  </a:lnTo>
                  <a:cubicBezTo>
                    <a:pt x="7959900" y="5198089"/>
                    <a:pt x="7930690" y="5227299"/>
                    <a:pt x="7895130" y="5227299"/>
                  </a:cubicBezTo>
                  <a:lnTo>
                    <a:pt x="124460" y="5227299"/>
                  </a:lnTo>
                  <a:cubicBezTo>
                    <a:pt x="88900" y="5227299"/>
                    <a:pt x="59690" y="5198089"/>
                    <a:pt x="59690" y="516252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7895130" y="59690"/>
                  </a:lnTo>
                  <a:moveTo>
                    <a:pt x="78951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5162529"/>
                  </a:lnTo>
                  <a:cubicBezTo>
                    <a:pt x="0" y="5231109"/>
                    <a:pt x="55880" y="5286989"/>
                    <a:pt x="124460" y="5286989"/>
                  </a:cubicBezTo>
                  <a:lnTo>
                    <a:pt x="7895130" y="5286989"/>
                  </a:lnTo>
                  <a:cubicBezTo>
                    <a:pt x="7963710" y="5286989"/>
                    <a:pt x="8019590" y="5231109"/>
                    <a:pt x="8019590" y="5162529"/>
                  </a:cubicBezTo>
                  <a:lnTo>
                    <a:pt x="8019590" y="124460"/>
                  </a:lnTo>
                  <a:cubicBezTo>
                    <a:pt x="8019590" y="55880"/>
                    <a:pt x="7963710" y="0"/>
                    <a:pt x="7895130" y="0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es-ES_tradnl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651414" y="1891495"/>
            <a:ext cx="6951096" cy="7177823"/>
            <a:chOff x="0" y="0"/>
            <a:chExt cx="7716613" cy="796830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716613" cy="7968310"/>
            </a:xfrm>
            <a:custGeom>
              <a:avLst/>
              <a:gdLst/>
              <a:ahLst/>
              <a:cxnLst/>
              <a:rect l="l" t="t" r="r" b="b"/>
              <a:pathLst>
                <a:path w="7716613" h="7968310">
                  <a:moveTo>
                    <a:pt x="7592153" y="59690"/>
                  </a:moveTo>
                  <a:cubicBezTo>
                    <a:pt x="7627713" y="59690"/>
                    <a:pt x="7656923" y="88900"/>
                    <a:pt x="7656923" y="124460"/>
                  </a:cubicBezTo>
                  <a:lnTo>
                    <a:pt x="7656923" y="7843849"/>
                  </a:lnTo>
                  <a:cubicBezTo>
                    <a:pt x="7656923" y="7879410"/>
                    <a:pt x="7627713" y="7908620"/>
                    <a:pt x="7592153" y="7908620"/>
                  </a:cubicBezTo>
                  <a:lnTo>
                    <a:pt x="124460" y="7908620"/>
                  </a:lnTo>
                  <a:cubicBezTo>
                    <a:pt x="88900" y="7908620"/>
                    <a:pt x="59690" y="7879410"/>
                    <a:pt x="59690" y="784384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7592153" y="59690"/>
                  </a:lnTo>
                  <a:moveTo>
                    <a:pt x="759215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843849"/>
                  </a:lnTo>
                  <a:cubicBezTo>
                    <a:pt x="0" y="7912429"/>
                    <a:pt x="55880" y="7968310"/>
                    <a:pt x="124460" y="7968310"/>
                  </a:cubicBezTo>
                  <a:lnTo>
                    <a:pt x="7592153" y="7968310"/>
                  </a:lnTo>
                  <a:cubicBezTo>
                    <a:pt x="7660732" y="7968310"/>
                    <a:pt x="7716613" y="7912429"/>
                    <a:pt x="7716613" y="7843849"/>
                  </a:cubicBezTo>
                  <a:lnTo>
                    <a:pt x="7716613" y="124460"/>
                  </a:lnTo>
                  <a:cubicBezTo>
                    <a:pt x="7716613" y="55880"/>
                    <a:pt x="7660732" y="0"/>
                    <a:pt x="7592153" y="0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es-ES_tradnl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8009" y="5442818"/>
            <a:ext cx="7512240" cy="413253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9457264" y="9229725"/>
            <a:ext cx="7733928" cy="450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800">
                <a:solidFill>
                  <a:srgbClr val="3EDAD8"/>
                </a:solidFill>
                <a:latin typeface="Aileron Heavy"/>
                <a:ea typeface="Aileron Heavy"/>
                <a:cs typeface="Aileron Heavy"/>
                <a:sym typeface="Aileron Heavy"/>
              </a:rPr>
              <a:t>INCREMENTO EN SATISFACCION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69487" y="7932393"/>
            <a:ext cx="5314950" cy="450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800">
                <a:solidFill>
                  <a:srgbClr val="3EDAD8"/>
                </a:solidFill>
                <a:latin typeface="Aileron Heavy"/>
                <a:ea typeface="Aileron Heavy"/>
                <a:cs typeface="Aileron Heavy"/>
                <a:sym typeface="Aileron Heavy"/>
              </a:rPr>
              <a:t>COSTOS COMPARATIVOS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069024" y="4320201"/>
            <a:ext cx="6445206" cy="907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800">
                <a:solidFill>
                  <a:srgbClr val="37C9EF"/>
                </a:solidFill>
                <a:latin typeface="Aileron Heavy"/>
                <a:ea typeface="Aileron Heavy"/>
                <a:cs typeface="Aileron Heavy"/>
                <a:sym typeface="Aileron Heavy"/>
              </a:rPr>
              <a:t>IMPACTO DE FALLOS TECNOLÓGICOS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603" y="2082086"/>
            <a:ext cx="7600718" cy="583386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3419" y="829906"/>
            <a:ext cx="7241344" cy="3771146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16447554" y="9406923"/>
            <a:ext cx="2030947" cy="880077"/>
          </a:xfrm>
          <a:custGeom>
            <a:avLst/>
            <a:gdLst/>
            <a:ahLst/>
            <a:cxnLst/>
            <a:rect l="l" t="t" r="r" b="b"/>
            <a:pathLst>
              <a:path w="2030947" h="880077">
                <a:moveTo>
                  <a:pt x="0" y="0"/>
                </a:moveTo>
                <a:lnTo>
                  <a:pt x="2030947" y="0"/>
                </a:lnTo>
                <a:lnTo>
                  <a:pt x="2030947" y="880077"/>
                </a:lnTo>
                <a:lnTo>
                  <a:pt x="0" y="8800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5000"/>
            </a:blip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53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30394">
            <a:off x="7951884" y="-6598043"/>
            <a:ext cx="11490819" cy="11318456"/>
          </a:xfrm>
          <a:custGeom>
            <a:avLst/>
            <a:gdLst/>
            <a:ahLst/>
            <a:cxnLst/>
            <a:rect l="l" t="t" r="r" b="b"/>
            <a:pathLst>
              <a:path w="11490819" h="11318456">
                <a:moveTo>
                  <a:pt x="0" y="0"/>
                </a:moveTo>
                <a:lnTo>
                  <a:pt x="11490819" y="0"/>
                </a:lnTo>
                <a:lnTo>
                  <a:pt x="11490819" y="11318456"/>
                </a:lnTo>
                <a:lnTo>
                  <a:pt x="0" y="113184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3" name="AutoShape 3"/>
          <p:cNvSpPr/>
          <p:nvPr/>
        </p:nvSpPr>
        <p:spPr>
          <a:xfrm>
            <a:off x="1190625" y="5033858"/>
            <a:ext cx="16068675" cy="0"/>
          </a:xfrm>
          <a:prstGeom prst="line">
            <a:avLst/>
          </a:prstGeom>
          <a:ln w="19050" cap="rnd">
            <a:solidFill>
              <a:srgbClr val="6870B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_tradnl"/>
          </a:p>
        </p:txBody>
      </p:sp>
      <p:grpSp>
        <p:nvGrpSpPr>
          <p:cNvPr id="4" name="Group 4"/>
          <p:cNvGrpSpPr/>
          <p:nvPr/>
        </p:nvGrpSpPr>
        <p:grpSpPr>
          <a:xfrm>
            <a:off x="1028700" y="4871933"/>
            <a:ext cx="323850" cy="32385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6870B4"/>
            </a:solidFill>
          </p:spPr>
          <p:txBody>
            <a:bodyPr/>
            <a:lstStyle/>
            <a:p>
              <a:endParaRPr lang="es-ES_tradnl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317258" y="4862408"/>
            <a:ext cx="323850" cy="32385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6870B4"/>
            </a:solidFill>
          </p:spPr>
          <p:txBody>
            <a:bodyPr/>
            <a:lstStyle/>
            <a:p>
              <a:endParaRPr lang="es-ES_tradnl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605817" y="4862408"/>
            <a:ext cx="323850" cy="32385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6870B4"/>
            </a:solidFill>
          </p:spPr>
          <p:txBody>
            <a:bodyPr/>
            <a:lstStyle/>
            <a:p>
              <a:endParaRPr lang="es-ES_tradnl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894375" y="4862408"/>
            <a:ext cx="323850" cy="32385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6870B4"/>
            </a:solidFill>
          </p:spPr>
          <p:txBody>
            <a:bodyPr/>
            <a:lstStyle/>
            <a:p>
              <a:endParaRPr lang="es-ES_tradnl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28700" y="1192238"/>
            <a:ext cx="7951837" cy="1448028"/>
            <a:chOff x="0" y="0"/>
            <a:chExt cx="2231743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231743" cy="406400"/>
            </a:xfrm>
            <a:custGeom>
              <a:avLst/>
              <a:gdLst/>
              <a:ahLst/>
              <a:cxnLst/>
              <a:rect l="l" t="t" r="r" b="b"/>
              <a:pathLst>
                <a:path w="2231743" h="406400">
                  <a:moveTo>
                    <a:pt x="2028543" y="0"/>
                  </a:moveTo>
                  <a:cubicBezTo>
                    <a:pt x="2140768" y="0"/>
                    <a:pt x="2231743" y="90976"/>
                    <a:pt x="2231743" y="203200"/>
                  </a:cubicBezTo>
                  <a:cubicBezTo>
                    <a:pt x="2231743" y="315424"/>
                    <a:pt x="2140768" y="406400"/>
                    <a:pt x="2028543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lnTo>
                    <a:pt x="2028543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FAF6F5"/>
              </a:solidFill>
              <a:prstDash val="solid"/>
              <a:round/>
            </a:ln>
          </p:spPr>
          <p:txBody>
            <a:bodyPr/>
            <a:lstStyle/>
            <a:p>
              <a:endParaRPr lang="es-ES_tradn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9525"/>
              <a:ext cx="2231743" cy="415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998811" y="1402016"/>
            <a:ext cx="6636895" cy="1238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r>
              <a:rPr lang="en-US" sz="8000" b="1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tipos de servicios</a:t>
            </a:r>
          </a:p>
        </p:txBody>
      </p:sp>
      <p:sp>
        <p:nvSpPr>
          <p:cNvPr id="16" name="Freeform 16"/>
          <p:cNvSpPr/>
          <p:nvPr/>
        </p:nvSpPr>
        <p:spPr>
          <a:xfrm rot="1750831">
            <a:off x="-5745409" y="6247911"/>
            <a:ext cx="11490819" cy="11318456"/>
          </a:xfrm>
          <a:custGeom>
            <a:avLst/>
            <a:gdLst/>
            <a:ahLst/>
            <a:cxnLst/>
            <a:rect l="l" t="t" r="r" b="b"/>
            <a:pathLst>
              <a:path w="11490819" h="11318456">
                <a:moveTo>
                  <a:pt x="0" y="0"/>
                </a:moveTo>
                <a:lnTo>
                  <a:pt x="11490818" y="0"/>
                </a:lnTo>
                <a:lnTo>
                  <a:pt x="11490818" y="11318456"/>
                </a:lnTo>
                <a:lnTo>
                  <a:pt x="0" y="113184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17" name="TextBox 17"/>
          <p:cNvSpPr txBox="1"/>
          <p:nvPr/>
        </p:nvSpPr>
        <p:spPr>
          <a:xfrm>
            <a:off x="1028700" y="5843483"/>
            <a:ext cx="3364925" cy="926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39"/>
              </a:lnSpc>
              <a:spcBef>
                <a:spcPct val="0"/>
              </a:spcBef>
            </a:pPr>
            <a:r>
              <a:rPr lang="en-US" sz="2799" b="1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1.mesa de ayuda y soporte técnico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8554" y="6979498"/>
            <a:ext cx="3364925" cy="2506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Modelo de soporte reactivo con base en atención de tickets, con un enfoque a la resolución eficiente de incidencias con el objetivo de disminuir al mínimo los tiempos de inactividad.</a:t>
            </a:r>
          </a:p>
          <a:p>
            <a:pPr marL="0" lvl="0" indent="0" algn="l">
              <a:lnSpc>
                <a:spcPts val="2520"/>
              </a:lnSpc>
              <a:spcBef>
                <a:spcPct val="0"/>
              </a:spcBef>
            </a:pPr>
            <a:endParaRPr lang="en-US" sz="1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5317258" y="5843483"/>
            <a:ext cx="3364925" cy="469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39"/>
              </a:lnSpc>
              <a:spcBef>
                <a:spcPct val="0"/>
              </a:spcBef>
            </a:pPr>
            <a:r>
              <a:rPr lang="en-US" sz="2799" b="1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2.mantenimiento preventivo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605817" y="5843483"/>
            <a:ext cx="3364925" cy="469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39"/>
              </a:lnSpc>
              <a:spcBef>
                <a:spcPct val="0"/>
              </a:spcBef>
            </a:pPr>
            <a:r>
              <a:rPr lang="en-US" sz="2799" b="1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3.soporte tecnico en sitio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894375" y="5843483"/>
            <a:ext cx="3364925" cy="926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39"/>
              </a:lnSpc>
              <a:spcBef>
                <a:spcPct val="0"/>
              </a:spcBef>
            </a:pPr>
            <a:r>
              <a:rPr lang="en-US" sz="2799" b="1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4.administracion de back up units, insumos y garantias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317258" y="6979498"/>
            <a:ext cx="3364925" cy="1878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Inspección y cuidado regular de escáneres, sistemas de punto de venta (POS) y otros equipos para prevenir fallos inesperados.</a:t>
            </a:r>
          </a:p>
          <a:p>
            <a:pPr marL="0" lvl="0" indent="0" algn="l">
              <a:lnSpc>
                <a:spcPts val="2520"/>
              </a:lnSpc>
              <a:spcBef>
                <a:spcPct val="0"/>
              </a:spcBef>
            </a:pPr>
            <a:endParaRPr lang="en-US" sz="1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9606108" y="6979498"/>
            <a:ext cx="3364925" cy="1579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20"/>
              </a:lnSpc>
              <a:spcBef>
                <a:spcPct val="0"/>
              </a:spcBef>
            </a:pPr>
            <a:r>
              <a:rPr lang="en-US" sz="18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Soluciones</a:t>
            </a:r>
            <a:r>
              <a:rPr lang="en-US" sz="18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personalizadas</a:t>
            </a:r>
            <a:r>
              <a:rPr lang="en-US" sz="18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adaptadas</a:t>
            </a:r>
            <a:r>
              <a:rPr lang="en-US" sz="18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a las </a:t>
            </a:r>
            <a:r>
              <a:rPr lang="en-US" sz="18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necesidades</a:t>
            </a:r>
            <a:r>
              <a:rPr lang="en-US" sz="18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específicas</a:t>
            </a:r>
            <a:r>
              <a:rPr lang="en-US" sz="18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18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cada</a:t>
            </a:r>
            <a:r>
              <a:rPr lang="en-US" sz="18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cliente</a:t>
            </a:r>
            <a:r>
              <a:rPr lang="en-US" sz="18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18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realizadas</a:t>
            </a:r>
            <a:r>
              <a:rPr lang="en-US" sz="18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directamente</a:t>
            </a:r>
            <a:r>
              <a:rPr lang="en-US" sz="18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en</a:t>
            </a:r>
            <a:r>
              <a:rPr lang="en-US" sz="18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sus </a:t>
            </a:r>
            <a:r>
              <a:rPr lang="en-US" sz="18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instalaciones</a:t>
            </a:r>
            <a:r>
              <a:rPr lang="en-US" sz="18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894375" y="6979498"/>
            <a:ext cx="3364925" cy="1878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Gestión integral de unidades de respaldo, insumos críticos, y el seguimiento detallado de números de serie y garantías por ubicación y modelo.</a:t>
            </a:r>
          </a:p>
        </p:txBody>
      </p:sp>
      <p:sp>
        <p:nvSpPr>
          <p:cNvPr id="25" name="Freeform 25"/>
          <p:cNvSpPr/>
          <p:nvPr/>
        </p:nvSpPr>
        <p:spPr>
          <a:xfrm>
            <a:off x="15990541" y="9062228"/>
            <a:ext cx="2030947" cy="880077"/>
          </a:xfrm>
          <a:custGeom>
            <a:avLst/>
            <a:gdLst/>
            <a:ahLst/>
            <a:cxnLst/>
            <a:rect l="l" t="t" r="r" b="b"/>
            <a:pathLst>
              <a:path w="2030947" h="880077">
                <a:moveTo>
                  <a:pt x="0" y="0"/>
                </a:moveTo>
                <a:lnTo>
                  <a:pt x="2030947" y="0"/>
                </a:lnTo>
                <a:lnTo>
                  <a:pt x="2030947" y="880077"/>
                </a:lnTo>
                <a:lnTo>
                  <a:pt x="0" y="8800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</a:blip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337489" y="3316875"/>
            <a:ext cx="1979897" cy="1685387"/>
          </a:xfrm>
          <a:custGeom>
            <a:avLst/>
            <a:gdLst/>
            <a:ahLst/>
            <a:cxnLst/>
            <a:rect l="l" t="t" r="r" b="b"/>
            <a:pathLst>
              <a:path w="1979897" h="1685387">
                <a:moveTo>
                  <a:pt x="0" y="0"/>
                </a:moveTo>
                <a:lnTo>
                  <a:pt x="1979897" y="0"/>
                </a:lnTo>
                <a:lnTo>
                  <a:pt x="1979897" y="1685387"/>
                </a:lnTo>
                <a:lnTo>
                  <a:pt x="0" y="16853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ES_tradnl"/>
          </a:p>
        </p:txBody>
      </p:sp>
      <p:sp>
        <p:nvSpPr>
          <p:cNvPr id="3" name="Freeform 3"/>
          <p:cNvSpPr/>
          <p:nvPr/>
        </p:nvSpPr>
        <p:spPr>
          <a:xfrm>
            <a:off x="11337489" y="5421362"/>
            <a:ext cx="1979897" cy="1685387"/>
          </a:xfrm>
          <a:custGeom>
            <a:avLst/>
            <a:gdLst/>
            <a:ahLst/>
            <a:cxnLst/>
            <a:rect l="l" t="t" r="r" b="b"/>
            <a:pathLst>
              <a:path w="1979897" h="1685387">
                <a:moveTo>
                  <a:pt x="0" y="0"/>
                </a:moveTo>
                <a:lnTo>
                  <a:pt x="1979897" y="0"/>
                </a:lnTo>
                <a:lnTo>
                  <a:pt x="1979897" y="1685387"/>
                </a:lnTo>
                <a:lnTo>
                  <a:pt x="0" y="16853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ES_tradnl"/>
          </a:p>
        </p:txBody>
      </p:sp>
      <p:sp>
        <p:nvSpPr>
          <p:cNvPr id="4" name="Freeform 4"/>
          <p:cNvSpPr/>
          <p:nvPr/>
        </p:nvSpPr>
        <p:spPr>
          <a:xfrm flipH="1">
            <a:off x="4971080" y="3316875"/>
            <a:ext cx="1979897" cy="1685387"/>
          </a:xfrm>
          <a:custGeom>
            <a:avLst/>
            <a:gdLst/>
            <a:ahLst/>
            <a:cxnLst/>
            <a:rect l="l" t="t" r="r" b="b"/>
            <a:pathLst>
              <a:path w="1979897" h="1685387">
                <a:moveTo>
                  <a:pt x="1979897" y="0"/>
                </a:moveTo>
                <a:lnTo>
                  <a:pt x="0" y="0"/>
                </a:lnTo>
                <a:lnTo>
                  <a:pt x="0" y="1685387"/>
                </a:lnTo>
                <a:lnTo>
                  <a:pt x="1979897" y="1685387"/>
                </a:lnTo>
                <a:lnTo>
                  <a:pt x="19798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ES_tradnl"/>
          </a:p>
        </p:txBody>
      </p:sp>
      <p:sp>
        <p:nvSpPr>
          <p:cNvPr id="5" name="Freeform 5"/>
          <p:cNvSpPr/>
          <p:nvPr/>
        </p:nvSpPr>
        <p:spPr>
          <a:xfrm flipH="1">
            <a:off x="4971080" y="5421362"/>
            <a:ext cx="1979897" cy="1685387"/>
          </a:xfrm>
          <a:custGeom>
            <a:avLst/>
            <a:gdLst/>
            <a:ahLst/>
            <a:cxnLst/>
            <a:rect l="l" t="t" r="r" b="b"/>
            <a:pathLst>
              <a:path w="1979897" h="1685387">
                <a:moveTo>
                  <a:pt x="1979897" y="0"/>
                </a:moveTo>
                <a:lnTo>
                  <a:pt x="0" y="0"/>
                </a:lnTo>
                <a:lnTo>
                  <a:pt x="0" y="1685387"/>
                </a:lnTo>
                <a:lnTo>
                  <a:pt x="1979897" y="1685387"/>
                </a:lnTo>
                <a:lnTo>
                  <a:pt x="19798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ES_tradnl"/>
          </a:p>
        </p:txBody>
      </p:sp>
      <p:sp>
        <p:nvSpPr>
          <p:cNvPr id="6" name="Freeform 6"/>
          <p:cNvSpPr/>
          <p:nvPr/>
        </p:nvSpPr>
        <p:spPr>
          <a:xfrm>
            <a:off x="-372621" y="-539120"/>
            <a:ext cx="1283418" cy="1743183"/>
          </a:xfrm>
          <a:custGeom>
            <a:avLst/>
            <a:gdLst/>
            <a:ahLst/>
            <a:cxnLst/>
            <a:rect l="l" t="t" r="r" b="b"/>
            <a:pathLst>
              <a:path w="1283418" h="1743183">
                <a:moveTo>
                  <a:pt x="0" y="0"/>
                </a:moveTo>
                <a:lnTo>
                  <a:pt x="1283418" y="0"/>
                </a:lnTo>
                <a:lnTo>
                  <a:pt x="1283418" y="1743183"/>
                </a:lnTo>
                <a:lnTo>
                  <a:pt x="0" y="17431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7" name="Freeform 7"/>
          <p:cNvSpPr/>
          <p:nvPr/>
        </p:nvSpPr>
        <p:spPr>
          <a:xfrm>
            <a:off x="17484768" y="9415409"/>
            <a:ext cx="1283418" cy="1743183"/>
          </a:xfrm>
          <a:custGeom>
            <a:avLst/>
            <a:gdLst/>
            <a:ahLst/>
            <a:cxnLst/>
            <a:rect l="l" t="t" r="r" b="b"/>
            <a:pathLst>
              <a:path w="1283418" h="1743183">
                <a:moveTo>
                  <a:pt x="0" y="0"/>
                </a:moveTo>
                <a:lnTo>
                  <a:pt x="1283419" y="0"/>
                </a:lnTo>
                <a:lnTo>
                  <a:pt x="1283419" y="1743182"/>
                </a:lnTo>
                <a:lnTo>
                  <a:pt x="0" y="1743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8" name="Freeform 8"/>
          <p:cNvSpPr/>
          <p:nvPr/>
        </p:nvSpPr>
        <p:spPr>
          <a:xfrm>
            <a:off x="7674411" y="3719835"/>
            <a:ext cx="2939179" cy="2847330"/>
          </a:xfrm>
          <a:custGeom>
            <a:avLst/>
            <a:gdLst/>
            <a:ahLst/>
            <a:cxnLst/>
            <a:rect l="l" t="t" r="r" b="b"/>
            <a:pathLst>
              <a:path w="2939179" h="2847330">
                <a:moveTo>
                  <a:pt x="0" y="0"/>
                </a:moveTo>
                <a:lnTo>
                  <a:pt x="2939178" y="0"/>
                </a:lnTo>
                <a:lnTo>
                  <a:pt x="2939178" y="2847330"/>
                </a:lnTo>
                <a:lnTo>
                  <a:pt x="0" y="28473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grpSp>
        <p:nvGrpSpPr>
          <p:cNvPr id="9" name="Group 9"/>
          <p:cNvGrpSpPr/>
          <p:nvPr/>
        </p:nvGrpSpPr>
        <p:grpSpPr>
          <a:xfrm>
            <a:off x="5961028" y="1765729"/>
            <a:ext cx="6072902" cy="1131786"/>
            <a:chOff x="0" y="0"/>
            <a:chExt cx="2231743" cy="41592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231743" cy="415922"/>
            </a:xfrm>
            <a:custGeom>
              <a:avLst/>
              <a:gdLst/>
              <a:ahLst/>
              <a:cxnLst/>
              <a:rect l="l" t="t" r="r" b="b"/>
              <a:pathLst>
                <a:path w="2231743" h="415922">
                  <a:moveTo>
                    <a:pt x="2028543" y="0"/>
                  </a:moveTo>
                  <a:cubicBezTo>
                    <a:pt x="2140768" y="0"/>
                    <a:pt x="2231743" y="93107"/>
                    <a:pt x="2231743" y="207961"/>
                  </a:cubicBezTo>
                  <a:cubicBezTo>
                    <a:pt x="2231743" y="322815"/>
                    <a:pt x="2140768" y="415922"/>
                    <a:pt x="2028543" y="415922"/>
                  </a:cubicBezTo>
                  <a:lnTo>
                    <a:pt x="203200" y="415922"/>
                  </a:lnTo>
                  <a:cubicBezTo>
                    <a:pt x="90976" y="415922"/>
                    <a:pt x="0" y="322815"/>
                    <a:pt x="0" y="207961"/>
                  </a:cubicBezTo>
                  <a:cubicBezTo>
                    <a:pt x="0" y="93107"/>
                    <a:pt x="90976" y="0"/>
                    <a:pt x="203200" y="0"/>
                  </a:cubicBezTo>
                  <a:lnTo>
                    <a:pt x="2028543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24537B"/>
              </a:solidFill>
              <a:prstDash val="solid"/>
              <a:round/>
            </a:ln>
          </p:spPr>
          <p:txBody>
            <a:bodyPr/>
            <a:lstStyle/>
            <a:p>
              <a:endParaRPr lang="es-ES_tradn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9525"/>
              <a:ext cx="2231743" cy="4254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6679860" y="1953830"/>
            <a:ext cx="4635239" cy="906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24537B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1.MESA DE AYUDA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866775" y="5792251"/>
            <a:ext cx="2970955" cy="895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b="1">
                <a:solidFill>
                  <a:srgbClr val="24537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Soporte Técnico Remoto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866775" y="3459164"/>
            <a:ext cx="2970955" cy="1353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b="1">
                <a:solidFill>
                  <a:srgbClr val="24537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Gestión de Incidencias por Tickets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682949" y="3687764"/>
            <a:ext cx="2970955" cy="895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b="1">
                <a:solidFill>
                  <a:srgbClr val="24537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Atención Multicanal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682949" y="5792251"/>
            <a:ext cx="2970955" cy="895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b="1">
                <a:solidFill>
                  <a:srgbClr val="4F4F5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Reportes y Análisis</a:t>
            </a:r>
          </a:p>
        </p:txBody>
      </p:sp>
      <p:sp>
        <p:nvSpPr>
          <p:cNvPr id="17" name="Freeform 17"/>
          <p:cNvSpPr/>
          <p:nvPr/>
        </p:nvSpPr>
        <p:spPr>
          <a:xfrm rot="1870132">
            <a:off x="-6910587" y="-6198348"/>
            <a:ext cx="11490819" cy="11318456"/>
          </a:xfrm>
          <a:custGeom>
            <a:avLst/>
            <a:gdLst/>
            <a:ahLst/>
            <a:cxnLst/>
            <a:rect l="l" t="t" r="r" b="b"/>
            <a:pathLst>
              <a:path w="11490819" h="11318456">
                <a:moveTo>
                  <a:pt x="0" y="0"/>
                </a:moveTo>
                <a:lnTo>
                  <a:pt x="11490819" y="0"/>
                </a:lnTo>
                <a:lnTo>
                  <a:pt x="11490819" y="11318457"/>
                </a:lnTo>
                <a:lnTo>
                  <a:pt x="0" y="1131845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18" name="Freeform 18"/>
          <p:cNvSpPr/>
          <p:nvPr/>
        </p:nvSpPr>
        <p:spPr>
          <a:xfrm rot="2830394">
            <a:off x="11245351" y="6136967"/>
            <a:ext cx="11490819" cy="11318456"/>
          </a:xfrm>
          <a:custGeom>
            <a:avLst/>
            <a:gdLst/>
            <a:ahLst/>
            <a:cxnLst/>
            <a:rect l="l" t="t" r="r" b="b"/>
            <a:pathLst>
              <a:path w="11490819" h="11318456">
                <a:moveTo>
                  <a:pt x="0" y="0"/>
                </a:moveTo>
                <a:lnTo>
                  <a:pt x="11490819" y="0"/>
                </a:lnTo>
                <a:lnTo>
                  <a:pt x="11490819" y="11318457"/>
                </a:lnTo>
                <a:lnTo>
                  <a:pt x="0" y="1131845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19" name="Freeform 19"/>
          <p:cNvSpPr/>
          <p:nvPr/>
        </p:nvSpPr>
        <p:spPr>
          <a:xfrm>
            <a:off x="15990541" y="9062228"/>
            <a:ext cx="2030947" cy="880077"/>
          </a:xfrm>
          <a:custGeom>
            <a:avLst/>
            <a:gdLst/>
            <a:ahLst/>
            <a:cxnLst/>
            <a:rect l="l" t="t" r="r" b="b"/>
            <a:pathLst>
              <a:path w="2030947" h="880077">
                <a:moveTo>
                  <a:pt x="0" y="0"/>
                </a:moveTo>
                <a:lnTo>
                  <a:pt x="2030947" y="0"/>
                </a:lnTo>
                <a:lnTo>
                  <a:pt x="2030947" y="880077"/>
                </a:lnTo>
                <a:lnTo>
                  <a:pt x="0" y="88007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55000"/>
            </a:blip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772</Words>
  <Application>Microsoft Macintosh PowerPoint</Application>
  <PresentationFormat>Custom</PresentationFormat>
  <Paragraphs>125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Montserrat Medium</vt:lpstr>
      <vt:lpstr>Aileron Heavy</vt:lpstr>
      <vt:lpstr>Bebas Neue Bold</vt:lpstr>
      <vt:lpstr>Montserrat</vt:lpstr>
      <vt:lpstr>Montserrat Bold</vt:lpstr>
      <vt:lpstr>Arial</vt:lpstr>
      <vt:lpstr>Montserrat Classic</vt:lpstr>
      <vt:lpstr>Montaser Arabic</vt:lpstr>
      <vt:lpstr>Montaser Arabic Medium</vt:lpstr>
      <vt:lpstr>Montserrat Classic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IDA SERVICIOS</dc:title>
  <cp:lastModifiedBy>Antonella Raggio</cp:lastModifiedBy>
  <cp:revision>3</cp:revision>
  <dcterms:created xsi:type="dcterms:W3CDTF">2006-08-16T00:00:00Z</dcterms:created>
  <dcterms:modified xsi:type="dcterms:W3CDTF">2025-01-08T18:34:26Z</dcterms:modified>
  <dc:identifier>DAGYP0uUuD8</dc:identifier>
</cp:coreProperties>
</file>